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1" r:id="rId10"/>
    <p:sldId id="265" r:id="rId11"/>
    <p:sldId id="266" r:id="rId12"/>
    <p:sldId id="267" r:id="rId13"/>
    <p:sldId id="268" r:id="rId14"/>
    <p:sldId id="269" r:id="rId15"/>
    <p:sldId id="270" r:id="rId16"/>
  </p:sldIdLst>
  <p:sldSz cx="18288000" cy="10287000"/>
  <p:notesSz cx="6858000" cy="9144000"/>
  <p:embeddedFontLst>
    <p:embeddedFont>
      <p:font typeface="29LT Riwaya Informal" panose="020B0604020202020204" charset="-78"/>
      <p:regular r:id="rId17"/>
    </p:embeddedFont>
    <p:embeddedFont>
      <p:font typeface="Anton" pitchFamily="2" charset="0"/>
      <p:regular r:id="rId18"/>
    </p:embeddedFont>
    <p:embeddedFont>
      <p:font typeface="Chakra Petch Bold" panose="020B0604020202020204" charset="-34"/>
      <p:regular r:id="rId19"/>
    </p:embeddedFont>
    <p:embeddedFont>
      <p:font typeface="Montserrat" panose="00000500000000000000" pitchFamily="2" charset="0"/>
      <p:regular r:id="rId20"/>
    </p:embeddedFont>
    <p:embeddedFont>
      <p:font typeface="Montserrat Bold" panose="020B0604020202020204" charset="0"/>
      <p:regular r:id="rId21"/>
    </p:embeddedFont>
    <p:embeddedFont>
      <p:font typeface="Montserrat Semi-Bold" panose="020B0604020202020204" charset="0"/>
      <p:regular r:id="rId22"/>
    </p:embeddedFont>
    <p:embeddedFont>
      <p:font typeface="Neue Machina Ultra-Bold" panose="020B0604020202020204" charset="0"/>
      <p:regular r:id="rId23"/>
    </p:embeddedFont>
    <p:embeddedFont>
      <p:font typeface="Now Bold" panose="020B0604020202020204" charset="0"/>
      <p:regular r:id="rId24"/>
    </p:embeddedFont>
    <p:embeddedFont>
      <p:font typeface="Oswald" panose="00000500000000000000" pitchFamily="2" charset="0"/>
      <p:regular r:id="rId25"/>
    </p:embeddedFont>
    <p:embeddedFont>
      <p:font typeface="Poppins" panose="00000500000000000000" pitchFamily="2" charset="0"/>
      <p:regular r:id="rId26"/>
    </p:embeddedFont>
    <p:embeddedFont>
      <p:font typeface="Poppins Bold" panose="020B0604020202020204" charset="0"/>
      <p:regular r:id="rId27"/>
    </p:embeddedFont>
    <p:embeddedFont>
      <p:font typeface="Poppins Semi-Bold" panose="020B0604020202020204" charset="0"/>
      <p:regular r:id="rId28"/>
    </p:embeddedFont>
    <p:embeddedFont>
      <p:font typeface="Public Sans" panose="020B0604020202020204" charset="0"/>
      <p:regular r:id="rId29"/>
    </p:embeddedFont>
    <p:embeddedFont>
      <p:font typeface="Public Sans Medium" panose="020B0604020202020204" charset="0"/>
      <p:regular r:id="rId30"/>
    </p:embeddedFont>
    <p:embeddedFont>
      <p:font typeface="XM Vahid" panose="020B0604020202020204" charset="-78"/>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51F4D-06B1-4DD8-A085-8BCB19791905}" v="3" dt="2025-04-27T19:24:44.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A W A N A Y A" userId="36f0894c85645b8e" providerId="LiveId" clId="{B969F2C7-0B4C-4190-A429-3EE47DF5423C}"/>
    <pc:docChg chg="undo custSel addSld delSld modSld">
      <pc:chgData name="R A W A N A Y A" userId="36f0894c85645b8e" providerId="LiveId" clId="{B969F2C7-0B4C-4190-A429-3EE47DF5423C}" dt="2025-04-26T12:27:39.922" v="149"/>
      <pc:docMkLst>
        <pc:docMk/>
      </pc:docMkLst>
      <pc:sldChg chg="modTransition">
        <pc:chgData name="R A W A N A Y A" userId="36f0894c85645b8e" providerId="LiveId" clId="{B969F2C7-0B4C-4190-A429-3EE47DF5423C}" dt="2025-04-26T12:17:09.375" v="17"/>
        <pc:sldMkLst>
          <pc:docMk/>
          <pc:sldMk cId="0" sldId="257"/>
        </pc:sldMkLst>
      </pc:sldChg>
      <pc:sldChg chg="modSp mod modTransition">
        <pc:chgData name="R A W A N A Y A" userId="36f0894c85645b8e" providerId="LiveId" clId="{B969F2C7-0B4C-4190-A429-3EE47DF5423C}" dt="2025-04-26T12:17:54.674" v="27"/>
        <pc:sldMkLst>
          <pc:docMk/>
          <pc:sldMk cId="0" sldId="258"/>
        </pc:sldMkLst>
        <pc:spChg chg="mod">
          <ac:chgData name="R A W A N A Y A" userId="36f0894c85645b8e" providerId="LiveId" clId="{B969F2C7-0B4C-4190-A429-3EE47DF5423C}" dt="2025-04-26T12:17:33.675" v="19" actId="1076"/>
          <ac:spMkLst>
            <pc:docMk/>
            <pc:sldMk cId="0" sldId="258"/>
            <ac:spMk id="7" creationId="{00000000-0000-0000-0000-000000000000}"/>
          </ac:spMkLst>
        </pc:spChg>
      </pc:sldChg>
      <pc:sldChg chg="modTransition modAnim">
        <pc:chgData name="R A W A N A Y A" userId="36f0894c85645b8e" providerId="LiveId" clId="{B969F2C7-0B4C-4190-A429-3EE47DF5423C}" dt="2025-04-26T12:23:11.468" v="72"/>
        <pc:sldMkLst>
          <pc:docMk/>
          <pc:sldMk cId="0" sldId="259"/>
        </pc:sldMkLst>
      </pc:sldChg>
      <pc:sldChg chg="modTransition">
        <pc:chgData name="R A W A N A Y A" userId="36f0894c85645b8e" providerId="LiveId" clId="{B969F2C7-0B4C-4190-A429-3EE47DF5423C}" dt="2025-04-26T12:23:31.594" v="74"/>
        <pc:sldMkLst>
          <pc:docMk/>
          <pc:sldMk cId="0" sldId="260"/>
        </pc:sldMkLst>
      </pc:sldChg>
      <pc:sldChg chg="modTransition">
        <pc:chgData name="R A W A N A Y A" userId="36f0894c85645b8e" providerId="LiveId" clId="{B969F2C7-0B4C-4190-A429-3EE47DF5423C}" dt="2025-04-26T12:23:39.031" v="75"/>
        <pc:sldMkLst>
          <pc:docMk/>
          <pc:sldMk cId="0" sldId="261"/>
        </pc:sldMkLst>
      </pc:sldChg>
      <pc:sldChg chg="modSp mod modTransition modAnim">
        <pc:chgData name="R A W A N A Y A" userId="36f0894c85645b8e" providerId="LiveId" clId="{B969F2C7-0B4C-4190-A429-3EE47DF5423C}" dt="2025-04-26T12:23:44.665" v="76"/>
        <pc:sldMkLst>
          <pc:docMk/>
          <pc:sldMk cId="0" sldId="262"/>
        </pc:sldMkLst>
        <pc:picChg chg="mod">
          <ac:chgData name="R A W A N A Y A" userId="36f0894c85645b8e" providerId="LiveId" clId="{B969F2C7-0B4C-4190-A429-3EE47DF5423C}" dt="2025-04-26T12:06:08.053" v="10" actId="1076"/>
          <ac:picMkLst>
            <pc:docMk/>
            <pc:sldMk cId="0" sldId="262"/>
            <ac:picMk id="4" creationId="{00000000-0000-0000-0000-000000000000}"/>
          </ac:picMkLst>
        </pc:picChg>
      </pc:sldChg>
      <pc:sldChg chg="modTransition modAnim">
        <pc:chgData name="R A W A N A Y A" userId="36f0894c85645b8e" providerId="LiveId" clId="{B969F2C7-0B4C-4190-A429-3EE47DF5423C}" dt="2025-04-26T12:23:51.276" v="77"/>
        <pc:sldMkLst>
          <pc:docMk/>
          <pc:sldMk cId="0" sldId="263"/>
        </pc:sldMkLst>
      </pc:sldChg>
      <pc:sldChg chg="delSp modSp add del mod">
        <pc:chgData name="R A W A N A Y A" userId="36f0894c85645b8e" providerId="LiveId" clId="{B969F2C7-0B4C-4190-A429-3EE47DF5423C}" dt="2025-04-26T12:21:27.125" v="57" actId="2696"/>
        <pc:sldMkLst>
          <pc:docMk/>
          <pc:sldMk cId="0" sldId="264"/>
        </pc:sldMkLst>
        <pc:grpChg chg="del mod">
          <ac:chgData name="R A W A N A Y A" userId="36f0894c85645b8e" providerId="LiveId" clId="{B969F2C7-0B4C-4190-A429-3EE47DF5423C}" dt="2025-04-26T12:20:12.764" v="50" actId="478"/>
          <ac:grpSpMkLst>
            <pc:docMk/>
            <pc:sldMk cId="0" sldId="264"/>
            <ac:grpSpMk id="2" creationId="{00000000-0000-0000-0000-000000000000}"/>
          </ac:grpSpMkLst>
        </pc:grpChg>
      </pc:sldChg>
      <pc:sldChg chg="modSp mod modTransition modAnim">
        <pc:chgData name="R A W A N A Y A" userId="36f0894c85645b8e" providerId="LiveId" clId="{B969F2C7-0B4C-4190-A429-3EE47DF5423C}" dt="2025-04-26T12:23:59.285" v="78"/>
        <pc:sldMkLst>
          <pc:docMk/>
          <pc:sldMk cId="0" sldId="265"/>
        </pc:sldMkLst>
        <pc:spChg chg="mod">
          <ac:chgData name="R A W A N A Y A" userId="36f0894c85645b8e" providerId="LiveId" clId="{B969F2C7-0B4C-4190-A429-3EE47DF5423C}" dt="2025-04-26T12:21:33.221" v="59" actId="1076"/>
          <ac:spMkLst>
            <pc:docMk/>
            <pc:sldMk cId="0" sldId="265"/>
            <ac:spMk id="4" creationId="{00000000-0000-0000-0000-000000000000}"/>
          </ac:spMkLst>
        </pc:spChg>
      </pc:sldChg>
      <pc:sldChg chg="modSp mod modTransition">
        <pc:chgData name="R A W A N A Y A" userId="36f0894c85645b8e" providerId="LiveId" clId="{B969F2C7-0B4C-4190-A429-3EE47DF5423C}" dt="2025-04-26T12:24:07.357" v="79"/>
        <pc:sldMkLst>
          <pc:docMk/>
          <pc:sldMk cId="0" sldId="266"/>
        </pc:sldMkLst>
        <pc:spChg chg="mod">
          <ac:chgData name="R A W A N A Y A" userId="36f0894c85645b8e" providerId="LiveId" clId="{B969F2C7-0B4C-4190-A429-3EE47DF5423C}" dt="2025-04-26T12:22:10.221" v="63" actId="207"/>
          <ac:spMkLst>
            <pc:docMk/>
            <pc:sldMk cId="0" sldId="266"/>
            <ac:spMk id="37" creationId="{00000000-0000-0000-0000-000000000000}"/>
          </ac:spMkLst>
        </pc:spChg>
      </pc:sldChg>
      <pc:sldChg chg="modTransition">
        <pc:chgData name="R A W A N A Y A" userId="36f0894c85645b8e" providerId="LiveId" clId="{B969F2C7-0B4C-4190-A429-3EE47DF5423C}" dt="2025-04-26T12:24:12.640" v="80"/>
        <pc:sldMkLst>
          <pc:docMk/>
          <pc:sldMk cId="0" sldId="267"/>
        </pc:sldMkLst>
      </pc:sldChg>
      <pc:sldChg chg="modTransition modAnim">
        <pc:chgData name="R A W A N A Y A" userId="36f0894c85645b8e" providerId="LiveId" clId="{B969F2C7-0B4C-4190-A429-3EE47DF5423C}" dt="2025-04-26T12:24:17.940" v="81"/>
        <pc:sldMkLst>
          <pc:docMk/>
          <pc:sldMk cId="0" sldId="268"/>
        </pc:sldMkLst>
      </pc:sldChg>
      <pc:sldChg chg="modTransition modAnim">
        <pc:chgData name="R A W A N A Y A" userId="36f0894c85645b8e" providerId="LiveId" clId="{B969F2C7-0B4C-4190-A429-3EE47DF5423C}" dt="2025-04-26T12:24:23.376" v="82"/>
        <pc:sldMkLst>
          <pc:docMk/>
          <pc:sldMk cId="0" sldId="269"/>
        </pc:sldMkLst>
      </pc:sldChg>
      <pc:sldChg chg="modTransition modAnim">
        <pc:chgData name="R A W A N A Y A" userId="36f0894c85645b8e" providerId="LiveId" clId="{B969F2C7-0B4C-4190-A429-3EE47DF5423C}" dt="2025-04-26T12:27:30.283" v="147"/>
        <pc:sldMkLst>
          <pc:docMk/>
          <pc:sldMk cId="0" sldId="270"/>
        </pc:sldMkLst>
      </pc:sldChg>
      <pc:sldChg chg="addSp delSp new del mod">
        <pc:chgData name="R A W A N A Y A" userId="36f0894c85645b8e" providerId="LiveId" clId="{B969F2C7-0B4C-4190-A429-3EE47DF5423C}" dt="2025-04-26T11:59:38.240" v="5" actId="680"/>
        <pc:sldMkLst>
          <pc:docMk/>
          <pc:sldMk cId="2819807161" sldId="271"/>
        </pc:sldMkLst>
        <pc:spChg chg="add del">
          <ac:chgData name="R A W A N A Y A" userId="36f0894c85645b8e" providerId="LiveId" clId="{B969F2C7-0B4C-4190-A429-3EE47DF5423C}" dt="2025-04-26T11:59:12.650" v="3" actId="22"/>
          <ac:spMkLst>
            <pc:docMk/>
            <pc:sldMk cId="2819807161" sldId="271"/>
            <ac:spMk id="3" creationId="{114DF238-8BCA-7FE3-3D13-F368C2F5C85C}"/>
          </ac:spMkLst>
        </pc:spChg>
        <pc:spChg chg="add">
          <ac:chgData name="R A W A N A Y A" userId="36f0894c85645b8e" providerId="LiveId" clId="{B969F2C7-0B4C-4190-A429-3EE47DF5423C}" dt="2025-04-26T11:59:28.379" v="4"/>
          <ac:spMkLst>
            <pc:docMk/>
            <pc:sldMk cId="2819807161" sldId="271"/>
            <ac:spMk id="4" creationId="{B6BAA801-6EF6-F2E6-24A9-5AEE4572DADF}"/>
          </ac:spMkLst>
        </pc:spChg>
      </pc:sldChg>
      <pc:sldChg chg="addSp modSp new del mod modAnim">
        <pc:chgData name="R A W A N A Y A" userId="36f0894c85645b8e" providerId="LiveId" clId="{B969F2C7-0B4C-4190-A429-3EE47DF5423C}" dt="2025-04-26T12:06:46.199" v="14" actId="47"/>
        <pc:sldMkLst>
          <pc:docMk/>
          <pc:sldMk cId="2832600669" sldId="271"/>
        </pc:sldMkLst>
        <pc:picChg chg="add mod">
          <ac:chgData name="R A W A N A Y A" userId="36f0894c85645b8e" providerId="LiveId" clId="{B969F2C7-0B4C-4190-A429-3EE47DF5423C}" dt="2025-04-26T12:05:25.677" v="8" actId="14100"/>
          <ac:picMkLst>
            <pc:docMk/>
            <pc:sldMk cId="2832600669" sldId="271"/>
            <ac:picMk id="2" creationId="{D2C2B065-F876-BDCB-4582-72A363C9AC61}"/>
          </ac:picMkLst>
        </pc:picChg>
      </pc:sldChg>
      <pc:sldChg chg="addSp modSp new mod modAnim">
        <pc:chgData name="R A W A N A Y A" userId="36f0894c85645b8e" providerId="LiveId" clId="{B969F2C7-0B4C-4190-A429-3EE47DF5423C}" dt="2025-04-26T12:27:39.922" v="149"/>
        <pc:sldMkLst>
          <pc:docMk/>
          <pc:sldMk cId="3941666639" sldId="271"/>
        </pc:sldMkLst>
        <pc:picChg chg="add mod">
          <ac:chgData name="R A W A N A Y A" userId="36f0894c85645b8e" providerId="LiveId" clId="{B969F2C7-0B4C-4190-A429-3EE47DF5423C}" dt="2025-04-26T12:19:58.284" v="49" actId="14100"/>
          <ac:picMkLst>
            <pc:docMk/>
            <pc:sldMk cId="3941666639" sldId="271"/>
            <ac:picMk id="2" creationId="{B6FCF3DC-C1DB-2FA3-66CA-CB1BCC705561}"/>
          </ac:picMkLst>
        </pc:picChg>
      </pc:sldChg>
    </pc:docChg>
  </pc:docChgLst>
  <pc:docChgLst>
    <pc:chgData name="R A W A N A Y A" userId="36f0894c85645b8e" providerId="LiveId" clId="{F5151F4D-06B1-4DD8-A085-8BCB19791905}"/>
    <pc:docChg chg="modSld">
      <pc:chgData name="R A W A N A Y A" userId="36f0894c85645b8e" providerId="LiveId" clId="{F5151F4D-06B1-4DD8-A085-8BCB19791905}" dt="2025-04-27T19:24:44.568" v="2" actId="207"/>
      <pc:docMkLst>
        <pc:docMk/>
      </pc:docMkLst>
      <pc:sldChg chg="modSp">
        <pc:chgData name="R A W A N A Y A" userId="36f0894c85645b8e" providerId="LiveId" clId="{F5151F4D-06B1-4DD8-A085-8BCB19791905}" dt="2025-04-27T19:24:44.568" v="2" actId="207"/>
        <pc:sldMkLst>
          <pc:docMk/>
          <pc:sldMk cId="0" sldId="259"/>
        </pc:sldMkLst>
        <pc:spChg chg="mod">
          <ac:chgData name="R A W A N A Y A" userId="36f0894c85645b8e" providerId="LiveId" clId="{F5151F4D-06B1-4DD8-A085-8BCB19791905}" dt="2025-04-27T19:24:44.568" v="2" actId="207"/>
          <ac:spMkLst>
            <pc:docMk/>
            <pc:sldMk cId="0" sldId="259"/>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4.png"/><Relationship Id="rId2" Type="http://schemas.openxmlformats.org/officeDocument/2006/relationships/image" Target="../media/image51.jpeg"/><Relationship Id="rId16" Type="http://schemas.openxmlformats.org/officeDocument/2006/relationships/image" Target="../media/image2.sv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1.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5.png"/><Relationship Id="rId3" Type="http://schemas.openxmlformats.org/officeDocument/2006/relationships/image" Target="../media/image67.svg"/><Relationship Id="rId7" Type="http://schemas.openxmlformats.org/officeDocument/2006/relationships/image" Target="../media/image71.png"/><Relationship Id="rId12" Type="http://schemas.openxmlformats.org/officeDocument/2006/relationships/image" Target="../media/image2.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1.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2.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78.svg"/></Relationships>
</file>

<file path=ppt/slides/_rels/slide14.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2.svg"/><Relationship Id="rId4" Type="http://schemas.openxmlformats.org/officeDocument/2006/relationships/image" Target="../media/image81.sv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18" Type="http://schemas.openxmlformats.org/officeDocument/2006/relationships/image" Target="../media/image2.sv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1.png"/><Relationship Id="rId2" Type="http://schemas.openxmlformats.org/officeDocument/2006/relationships/image" Target="../media/image6.png"/><Relationship Id="rId16" Type="http://schemas.openxmlformats.org/officeDocument/2006/relationships/image" Target="../media/image20.jpeg"/><Relationship Id="rId20"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svg"/><Relationship Id="rId15" Type="http://schemas.openxmlformats.org/officeDocument/2006/relationships/image" Target="../media/image19.jpeg"/><Relationship Id="rId10" Type="http://schemas.openxmlformats.org/officeDocument/2006/relationships/image" Target="../media/image14.svg"/><Relationship Id="rId19" Type="http://schemas.openxmlformats.org/officeDocument/2006/relationships/hyperlink" Target="https://www.linkedin.com/in/ahmad-elharany-2ba9522b/overlay/about-this-profile/" TargetMode="Externa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svg"/><Relationship Id="rId18" Type="http://schemas.openxmlformats.org/officeDocument/2006/relationships/image" Target="../media/image37.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1.png"/><Relationship Id="rId17" Type="http://schemas.openxmlformats.org/officeDocument/2006/relationships/image" Target="../media/image36.png"/><Relationship Id="rId2" Type="http://schemas.openxmlformats.org/officeDocument/2006/relationships/image" Target="../media/image23.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4.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0407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695578" y="3393462"/>
            <a:ext cx="2617137" cy="26171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45000"/>
                  </a:srgbClr>
                </a:gs>
                <a:gs pos="100000">
                  <a:srgbClr val="5CE1E6">
                    <a:alpha val="45000"/>
                  </a:srgbClr>
                </a:gs>
              </a:gsLst>
              <a:lin ang="0"/>
            </a:gradFill>
          </p:spPr>
          <p:txBody>
            <a:bodyPr/>
            <a:lstStyle/>
            <a:p>
              <a:endParaRPr lang="ar-EG"/>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08327" y="6285635"/>
            <a:ext cx="2617137" cy="26171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57000"/>
                  </a:srgbClr>
                </a:gs>
                <a:gs pos="100000">
                  <a:srgbClr val="5CE1E6">
                    <a:alpha val="57000"/>
                  </a:srgbClr>
                </a:gs>
              </a:gsLst>
              <a:lin ang="0"/>
            </a:gradFill>
          </p:spPr>
          <p:txBody>
            <a:bodyPr/>
            <a:lstStyle/>
            <a:p>
              <a:endParaRPr lang="ar-EG"/>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86573" y="3147550"/>
            <a:ext cx="16437571" cy="792480"/>
          </a:xfrm>
          <a:prstGeom prst="rect">
            <a:avLst/>
          </a:prstGeom>
        </p:spPr>
        <p:txBody>
          <a:bodyPr lIns="0" tIns="0" rIns="0" bIns="0" rtlCol="0" anchor="t">
            <a:spAutoFit/>
          </a:bodyPr>
          <a:lstStyle/>
          <a:p>
            <a:pPr algn="l">
              <a:lnSpc>
                <a:spcPts val="6060"/>
              </a:lnSpc>
            </a:pPr>
            <a:r>
              <a:rPr lang="en-US" sz="6000" spc="-324" dirty="0">
                <a:solidFill>
                  <a:srgbClr val="FFFFFF"/>
                </a:solidFill>
                <a:latin typeface="XM Vahid"/>
                <a:ea typeface="XM Vahid"/>
                <a:cs typeface="XM Vahid"/>
                <a:sym typeface="XM Vahid"/>
              </a:rPr>
              <a:t>Human Resources Graduation Project.</a:t>
            </a:r>
          </a:p>
        </p:txBody>
      </p:sp>
      <p:sp>
        <p:nvSpPr>
          <p:cNvPr id="9" name="TextBox 9"/>
          <p:cNvSpPr txBox="1"/>
          <p:nvPr/>
        </p:nvSpPr>
        <p:spPr>
          <a:xfrm>
            <a:off x="347949" y="5012460"/>
            <a:ext cx="11964060" cy="895095"/>
          </a:xfrm>
          <a:prstGeom prst="rect">
            <a:avLst/>
          </a:prstGeom>
        </p:spPr>
        <p:txBody>
          <a:bodyPr lIns="0" tIns="0" rIns="0" bIns="0" rtlCol="0" anchor="t">
            <a:spAutoFit/>
          </a:bodyPr>
          <a:lstStyle/>
          <a:p>
            <a:pPr algn="l">
              <a:lnSpc>
                <a:spcPts val="6766"/>
              </a:lnSpc>
            </a:pPr>
            <a:r>
              <a:rPr lang="en-US" sz="6699" spc="-361">
                <a:solidFill>
                  <a:srgbClr val="FFFFFF"/>
                </a:solidFill>
                <a:latin typeface="29LT Riwaya Informal"/>
                <a:ea typeface="29LT Riwaya Informal"/>
                <a:cs typeface="29LT Riwaya Informal"/>
                <a:sym typeface="29LT Riwaya Informal"/>
              </a:rPr>
              <a:t>Konecta’s Internship Program</a:t>
            </a:r>
          </a:p>
        </p:txBody>
      </p:sp>
      <p:sp>
        <p:nvSpPr>
          <p:cNvPr id="10" name="TextBox 10"/>
          <p:cNvSpPr txBox="1"/>
          <p:nvPr/>
        </p:nvSpPr>
        <p:spPr>
          <a:xfrm>
            <a:off x="15988988" y="9672637"/>
            <a:ext cx="1270312" cy="232777"/>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01</a:t>
            </a:r>
          </a:p>
        </p:txBody>
      </p:sp>
      <p:grpSp>
        <p:nvGrpSpPr>
          <p:cNvPr id="11" name="Group 11"/>
          <p:cNvGrpSpPr/>
          <p:nvPr/>
        </p:nvGrpSpPr>
        <p:grpSpPr>
          <a:xfrm>
            <a:off x="273682" y="258108"/>
            <a:ext cx="4348496" cy="805886"/>
            <a:chOff x="0" y="0"/>
            <a:chExt cx="5797995" cy="1074515"/>
          </a:xfrm>
        </p:grpSpPr>
        <p:grpSp>
          <p:nvGrpSpPr>
            <p:cNvPr id="12" name="Group 12"/>
            <p:cNvGrpSpPr/>
            <p:nvPr/>
          </p:nvGrpSpPr>
          <p:grpSpPr>
            <a:xfrm>
              <a:off x="8093" y="0"/>
              <a:ext cx="923411" cy="1074515"/>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14" name="TextBox 14"/>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5" name="AutoShape 15"/>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6" name="AutoShape 16"/>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7" name="AutoShape 17"/>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8" name="Group 18"/>
            <p:cNvGrpSpPr/>
            <p:nvPr/>
          </p:nvGrpSpPr>
          <p:grpSpPr>
            <a:xfrm>
              <a:off x="212277" y="237596"/>
              <a:ext cx="515042" cy="599322"/>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20" name="TextBox 20"/>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1" name="Freeform 21"/>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22" name="TextBox 22"/>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342039" y="8254655"/>
            <a:ext cx="9603922" cy="3306688"/>
          </a:xfrm>
          <a:custGeom>
            <a:avLst/>
            <a:gdLst/>
            <a:ahLst/>
            <a:cxnLst/>
            <a:rect l="l" t="t" r="r" b="b"/>
            <a:pathLst>
              <a:path w="9603922" h="3306688">
                <a:moveTo>
                  <a:pt x="0" y="0"/>
                </a:moveTo>
                <a:lnTo>
                  <a:pt x="9603922" y="0"/>
                </a:lnTo>
                <a:lnTo>
                  <a:pt x="9603922" y="3306688"/>
                </a:lnTo>
                <a:lnTo>
                  <a:pt x="0" y="3306688"/>
                </a:lnTo>
                <a:lnTo>
                  <a:pt x="0" y="0"/>
                </a:lnTo>
                <a:close/>
              </a:path>
            </a:pathLst>
          </a:custGeom>
          <a:blipFill>
            <a:blip r:embed="rId2"/>
            <a:stretch>
              <a:fillRect/>
            </a:stretch>
          </a:blipFill>
        </p:spPr>
        <p:txBody>
          <a:bodyPr/>
          <a:lstStyle/>
          <a:p>
            <a:endParaRPr lang="ar-EG"/>
          </a:p>
        </p:txBody>
      </p:sp>
      <p:sp>
        <p:nvSpPr>
          <p:cNvPr id="3" name="Freeform 3"/>
          <p:cNvSpPr/>
          <p:nvPr/>
        </p:nvSpPr>
        <p:spPr>
          <a:xfrm>
            <a:off x="106348" y="-8419270"/>
            <a:ext cx="17152952" cy="18327269"/>
          </a:xfrm>
          <a:custGeom>
            <a:avLst/>
            <a:gdLst/>
            <a:ahLst/>
            <a:cxnLst/>
            <a:rect l="l" t="t" r="r" b="b"/>
            <a:pathLst>
              <a:path w="17152952" h="18327269">
                <a:moveTo>
                  <a:pt x="0" y="0"/>
                </a:moveTo>
                <a:lnTo>
                  <a:pt x="17152952" y="0"/>
                </a:lnTo>
                <a:lnTo>
                  <a:pt x="17152952" y="18327269"/>
                </a:lnTo>
                <a:lnTo>
                  <a:pt x="0" y="18327269"/>
                </a:lnTo>
                <a:lnTo>
                  <a:pt x="0" y="0"/>
                </a:lnTo>
                <a:close/>
              </a:path>
            </a:pathLst>
          </a:custGeom>
          <a:blipFill>
            <a:blip r:embed="rId3">
              <a:alphaModFix amt="31999"/>
            </a:blip>
            <a:stretch>
              <a:fillRect/>
            </a:stretch>
          </a:blipFill>
        </p:spPr>
        <p:txBody>
          <a:bodyPr/>
          <a:lstStyle/>
          <a:p>
            <a:endParaRPr lang="ar-EG"/>
          </a:p>
        </p:txBody>
      </p:sp>
      <p:sp>
        <p:nvSpPr>
          <p:cNvPr id="4" name="Freeform 4"/>
          <p:cNvSpPr/>
          <p:nvPr/>
        </p:nvSpPr>
        <p:spPr>
          <a:xfrm>
            <a:off x="0" y="1028700"/>
            <a:ext cx="5776717" cy="8229600"/>
          </a:xfrm>
          <a:custGeom>
            <a:avLst/>
            <a:gdLst/>
            <a:ahLst/>
            <a:cxnLst/>
            <a:rect l="l" t="t" r="r" b="b"/>
            <a:pathLst>
              <a:path w="5776717" h="8229600">
                <a:moveTo>
                  <a:pt x="0" y="0"/>
                </a:moveTo>
                <a:lnTo>
                  <a:pt x="5776717" y="0"/>
                </a:lnTo>
                <a:lnTo>
                  <a:pt x="5776717" y="8229600"/>
                </a:lnTo>
                <a:lnTo>
                  <a:pt x="0" y="8229600"/>
                </a:lnTo>
                <a:lnTo>
                  <a:pt x="0" y="0"/>
                </a:lnTo>
                <a:close/>
              </a:path>
            </a:pathLst>
          </a:custGeom>
          <a:blipFill>
            <a:blip r:embed="rId4"/>
            <a:stretch>
              <a:fillRect/>
            </a:stretch>
          </a:blipFill>
        </p:spPr>
        <p:txBody>
          <a:bodyPr/>
          <a:lstStyle/>
          <a:p>
            <a:endParaRPr lang="ar-EG"/>
          </a:p>
        </p:txBody>
      </p:sp>
      <p:sp>
        <p:nvSpPr>
          <p:cNvPr id="5" name="TextBox 5"/>
          <p:cNvSpPr txBox="1"/>
          <p:nvPr/>
        </p:nvSpPr>
        <p:spPr>
          <a:xfrm>
            <a:off x="1432481" y="2913531"/>
            <a:ext cx="15035861" cy="1642112"/>
          </a:xfrm>
          <a:prstGeom prst="rect">
            <a:avLst/>
          </a:prstGeom>
        </p:spPr>
        <p:txBody>
          <a:bodyPr lIns="0" tIns="0" rIns="0" bIns="0" rtlCol="0" anchor="t">
            <a:spAutoFit/>
          </a:bodyPr>
          <a:lstStyle/>
          <a:p>
            <a:pPr algn="ctr">
              <a:lnSpc>
                <a:spcPts val="13439"/>
              </a:lnSpc>
            </a:pPr>
            <a:r>
              <a:rPr lang="en-US" sz="9599">
                <a:solidFill>
                  <a:srgbClr val="FFFFFF"/>
                </a:solidFill>
                <a:latin typeface="29LT Riwaya Informal"/>
                <a:ea typeface="29LT Riwaya Informal"/>
                <a:cs typeface="29LT Riwaya Informal"/>
                <a:sym typeface="29LT Riwaya Informal"/>
              </a:rPr>
              <a:t>OUR TEAM SOLUTION</a:t>
            </a:r>
          </a:p>
        </p:txBody>
      </p:sp>
      <p:sp>
        <p:nvSpPr>
          <p:cNvPr id="6" name="Freeform 6"/>
          <p:cNvSpPr/>
          <p:nvPr/>
        </p:nvSpPr>
        <p:spPr>
          <a:xfrm>
            <a:off x="12511283" y="25055"/>
            <a:ext cx="5776717" cy="8229600"/>
          </a:xfrm>
          <a:custGeom>
            <a:avLst/>
            <a:gdLst/>
            <a:ahLst/>
            <a:cxnLst/>
            <a:rect l="l" t="t" r="r" b="b"/>
            <a:pathLst>
              <a:path w="5776717" h="8229600">
                <a:moveTo>
                  <a:pt x="0" y="0"/>
                </a:moveTo>
                <a:lnTo>
                  <a:pt x="5776717" y="0"/>
                </a:lnTo>
                <a:lnTo>
                  <a:pt x="5776717" y="8229600"/>
                </a:lnTo>
                <a:lnTo>
                  <a:pt x="0" y="8229600"/>
                </a:lnTo>
                <a:lnTo>
                  <a:pt x="0" y="0"/>
                </a:lnTo>
                <a:close/>
              </a:path>
            </a:pathLst>
          </a:custGeom>
          <a:blipFill>
            <a:blip r:embed="rId4"/>
            <a:stretch>
              <a:fillRect/>
            </a:stretch>
          </a:blipFill>
        </p:spPr>
        <p:txBody>
          <a:bodyPr/>
          <a:lstStyle/>
          <a:p>
            <a:endParaRPr lang="ar-EG"/>
          </a:p>
        </p:txBody>
      </p:sp>
      <p:sp>
        <p:nvSpPr>
          <p:cNvPr id="7" name="TextBox 7"/>
          <p:cNvSpPr txBox="1"/>
          <p:nvPr/>
        </p:nvSpPr>
        <p:spPr>
          <a:xfrm>
            <a:off x="15988988" y="96726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10</a:t>
            </a:r>
          </a:p>
        </p:txBody>
      </p:sp>
      <p:grpSp>
        <p:nvGrpSpPr>
          <p:cNvPr id="8" name="Group 8"/>
          <p:cNvGrpSpPr/>
          <p:nvPr/>
        </p:nvGrpSpPr>
        <p:grpSpPr>
          <a:xfrm>
            <a:off x="273682" y="258108"/>
            <a:ext cx="4348496" cy="805886"/>
            <a:chOff x="0" y="0"/>
            <a:chExt cx="5797995" cy="1074515"/>
          </a:xfrm>
        </p:grpSpPr>
        <p:grpSp>
          <p:nvGrpSpPr>
            <p:cNvPr id="9" name="Group 9"/>
            <p:cNvGrpSpPr/>
            <p:nvPr/>
          </p:nvGrpSpPr>
          <p:grpSpPr>
            <a:xfrm>
              <a:off x="8093" y="0"/>
              <a:ext cx="923411" cy="1074515"/>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11" name="TextBox 11"/>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2" name="AutoShape 12"/>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3" name="AutoShape 13"/>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4" name="AutoShape 14"/>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5" name="Group 15"/>
            <p:cNvGrpSpPr/>
            <p:nvPr/>
          </p:nvGrpSpPr>
          <p:grpSpPr>
            <a:xfrm>
              <a:off x="212277" y="237596"/>
              <a:ext cx="515042" cy="599322"/>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17" name="TextBox 17"/>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8" name="Freeform 18"/>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9" name="TextBox 19"/>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grpSp>
        <p:nvGrpSpPr>
          <p:cNvPr id="20" name="Group 20"/>
          <p:cNvGrpSpPr/>
          <p:nvPr/>
        </p:nvGrpSpPr>
        <p:grpSpPr>
          <a:xfrm>
            <a:off x="8206521" y="5434649"/>
            <a:ext cx="1874957" cy="1874957"/>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361" b="-361"/>
              </a:stretch>
            </a:blipFill>
          </p:spPr>
          <p:txBody>
            <a:bodyPr/>
            <a:lstStyle/>
            <a:p>
              <a:endParaRPr lang="ar-EG"/>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ar-EG"/>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ar-EG"/>
          </a:p>
        </p:txBody>
      </p:sp>
      <p:sp>
        <p:nvSpPr>
          <p:cNvPr id="4" name="Freeform 4"/>
          <p:cNvSpPr/>
          <p:nvPr/>
        </p:nvSpPr>
        <p:spPr>
          <a:xfrm>
            <a:off x="13052106" y="7920639"/>
            <a:ext cx="8414387" cy="8414387"/>
          </a:xfrm>
          <a:custGeom>
            <a:avLst/>
            <a:gdLst/>
            <a:ahLst/>
            <a:cxnLst/>
            <a:rect l="l" t="t" r="r" b="b"/>
            <a:pathLst>
              <a:path w="8414387" h="8414387">
                <a:moveTo>
                  <a:pt x="0" y="0"/>
                </a:moveTo>
                <a:lnTo>
                  <a:pt x="8414388" y="0"/>
                </a:lnTo>
                <a:lnTo>
                  <a:pt x="8414388"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ar-EG"/>
          </a:p>
        </p:txBody>
      </p:sp>
      <p:grpSp>
        <p:nvGrpSpPr>
          <p:cNvPr id="5" name="Group 5"/>
          <p:cNvGrpSpPr/>
          <p:nvPr/>
        </p:nvGrpSpPr>
        <p:grpSpPr>
          <a:xfrm>
            <a:off x="5472714" y="2251500"/>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ar-EG"/>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5472714" y="4193953"/>
            <a:ext cx="1142373" cy="114237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ar-EG"/>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a:off x="5686994" y="4306740"/>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2" name="Freeform 12"/>
          <p:cNvSpPr/>
          <p:nvPr/>
        </p:nvSpPr>
        <p:spPr>
          <a:xfrm>
            <a:off x="5834553" y="2409915"/>
            <a:ext cx="585607" cy="669613"/>
          </a:xfrm>
          <a:custGeom>
            <a:avLst/>
            <a:gdLst/>
            <a:ahLst/>
            <a:cxnLst/>
            <a:rect l="l" t="t" r="r" b="b"/>
            <a:pathLst>
              <a:path w="585607" h="669613">
                <a:moveTo>
                  <a:pt x="0" y="0"/>
                </a:moveTo>
                <a:lnTo>
                  <a:pt x="585607" y="0"/>
                </a:lnTo>
                <a:lnTo>
                  <a:pt x="585607"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grpSp>
        <p:nvGrpSpPr>
          <p:cNvPr id="13" name="Group 13"/>
          <p:cNvGrpSpPr/>
          <p:nvPr/>
        </p:nvGrpSpPr>
        <p:grpSpPr>
          <a:xfrm>
            <a:off x="5472714" y="6136739"/>
            <a:ext cx="1142373" cy="11423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ar-EG"/>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6" name="Freeform 16"/>
          <p:cNvSpPr/>
          <p:nvPr/>
        </p:nvSpPr>
        <p:spPr>
          <a:xfrm>
            <a:off x="5770449" y="6384077"/>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grpSp>
        <p:nvGrpSpPr>
          <p:cNvPr id="17" name="Group 17"/>
          <p:cNvGrpSpPr/>
          <p:nvPr/>
        </p:nvGrpSpPr>
        <p:grpSpPr>
          <a:xfrm>
            <a:off x="5482390" y="7772981"/>
            <a:ext cx="1142373" cy="114237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ar-EG"/>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0" name="Freeform 20"/>
          <p:cNvSpPr/>
          <p:nvPr/>
        </p:nvSpPr>
        <p:spPr>
          <a:xfrm>
            <a:off x="5610689" y="7920639"/>
            <a:ext cx="847057" cy="847057"/>
          </a:xfrm>
          <a:custGeom>
            <a:avLst/>
            <a:gdLst/>
            <a:ahLst/>
            <a:cxnLst/>
            <a:rect l="l" t="t" r="r" b="b"/>
            <a:pathLst>
              <a:path w="847057" h="847057">
                <a:moveTo>
                  <a:pt x="0" y="0"/>
                </a:moveTo>
                <a:lnTo>
                  <a:pt x="847058" y="0"/>
                </a:lnTo>
                <a:lnTo>
                  <a:pt x="847058" y="847057"/>
                </a:lnTo>
                <a:lnTo>
                  <a:pt x="0" y="8470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a:p>
        </p:txBody>
      </p:sp>
      <p:grpSp>
        <p:nvGrpSpPr>
          <p:cNvPr id="21" name="Group 21"/>
          <p:cNvGrpSpPr/>
          <p:nvPr/>
        </p:nvGrpSpPr>
        <p:grpSpPr>
          <a:xfrm>
            <a:off x="273682" y="258108"/>
            <a:ext cx="4348496" cy="805886"/>
            <a:chOff x="0" y="0"/>
            <a:chExt cx="5797995" cy="1074515"/>
          </a:xfrm>
        </p:grpSpPr>
        <p:grpSp>
          <p:nvGrpSpPr>
            <p:cNvPr id="22" name="Group 22"/>
            <p:cNvGrpSpPr/>
            <p:nvPr/>
          </p:nvGrpSpPr>
          <p:grpSpPr>
            <a:xfrm>
              <a:off x="8093" y="0"/>
              <a:ext cx="923411" cy="1074515"/>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24" name="TextBox 24"/>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5" name="AutoShape 25"/>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26" name="AutoShape 26"/>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27" name="AutoShape 27"/>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28" name="Group 28"/>
            <p:cNvGrpSpPr/>
            <p:nvPr/>
          </p:nvGrpSpPr>
          <p:grpSpPr>
            <a:xfrm>
              <a:off x="212277" y="237596"/>
              <a:ext cx="515042" cy="599322"/>
              <a:chOff x="0" y="0"/>
              <a:chExt cx="698500" cy="812800"/>
            </a:xfrm>
          </p:grpSpPr>
          <p:sp>
            <p:nvSpPr>
              <p:cNvPr id="29" name="Freeform 2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30" name="TextBox 30"/>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31" name="Freeform 31"/>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r-EG"/>
            </a:p>
          </p:txBody>
        </p:sp>
        <p:sp>
          <p:nvSpPr>
            <p:cNvPr id="32" name="TextBox 32"/>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grpSp>
        <p:nvGrpSpPr>
          <p:cNvPr id="33" name="Group 33"/>
          <p:cNvGrpSpPr/>
          <p:nvPr/>
        </p:nvGrpSpPr>
        <p:grpSpPr>
          <a:xfrm>
            <a:off x="15623833" y="5746962"/>
            <a:ext cx="1874957" cy="1874957"/>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7"/>
              <a:stretch>
                <a:fillRect t="-839" b="-839"/>
              </a:stretch>
            </a:blipFill>
          </p:spPr>
          <p:txBody>
            <a:bodyPr/>
            <a:lstStyle/>
            <a:p>
              <a:endParaRPr lang="ar-EG"/>
            </a:p>
          </p:txBody>
        </p:sp>
      </p:grpSp>
      <p:grpSp>
        <p:nvGrpSpPr>
          <p:cNvPr id="35" name="Group 35"/>
          <p:cNvGrpSpPr/>
          <p:nvPr/>
        </p:nvGrpSpPr>
        <p:grpSpPr>
          <a:xfrm>
            <a:off x="15623833" y="7621920"/>
            <a:ext cx="1874957" cy="1874957"/>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8"/>
              <a:stretch>
                <a:fillRect t="-357" b="-357"/>
              </a:stretch>
            </a:blipFill>
          </p:spPr>
          <p:txBody>
            <a:bodyPr/>
            <a:lstStyle/>
            <a:p>
              <a:endParaRPr lang="ar-EG"/>
            </a:p>
          </p:txBody>
        </p:sp>
      </p:grpSp>
      <p:sp>
        <p:nvSpPr>
          <p:cNvPr id="37" name="TextBox 37"/>
          <p:cNvSpPr txBox="1"/>
          <p:nvPr/>
        </p:nvSpPr>
        <p:spPr>
          <a:xfrm>
            <a:off x="6420160" y="589355"/>
            <a:ext cx="11333330" cy="731060"/>
          </a:xfrm>
          <a:prstGeom prst="rect">
            <a:avLst/>
          </a:prstGeom>
        </p:spPr>
        <p:txBody>
          <a:bodyPr lIns="0" tIns="0" rIns="0" bIns="0" rtlCol="0" anchor="t">
            <a:spAutoFit/>
          </a:bodyPr>
          <a:lstStyle/>
          <a:p>
            <a:pPr marL="0" lvl="0" indent="0" algn="l">
              <a:lnSpc>
                <a:spcPts val="5719"/>
              </a:lnSpc>
              <a:spcBef>
                <a:spcPct val="0"/>
              </a:spcBef>
            </a:pPr>
            <a:r>
              <a:rPr lang="en-US" sz="4766" b="1" dirty="0">
                <a:latin typeface="Now Bold"/>
                <a:ea typeface="Now Bold"/>
                <a:cs typeface="Now Bold"/>
                <a:sym typeface="Now Bold"/>
              </a:rPr>
              <a:t>OUR STEPS TO SOLVE THE PROBLEM</a:t>
            </a:r>
          </a:p>
        </p:txBody>
      </p:sp>
      <p:sp>
        <p:nvSpPr>
          <p:cNvPr id="38" name="TextBox 38"/>
          <p:cNvSpPr txBox="1"/>
          <p:nvPr/>
        </p:nvSpPr>
        <p:spPr>
          <a:xfrm>
            <a:off x="6782104" y="1945387"/>
            <a:ext cx="4402447" cy="553784"/>
          </a:xfrm>
          <a:prstGeom prst="rect">
            <a:avLst/>
          </a:prstGeom>
        </p:spPr>
        <p:txBody>
          <a:bodyPr lIns="0" tIns="0" rIns="0" bIns="0" rtlCol="0" anchor="t">
            <a:spAutoFit/>
          </a:bodyPr>
          <a:lstStyle/>
          <a:p>
            <a:pPr marL="0" lvl="0" indent="0" algn="l">
              <a:lnSpc>
                <a:spcPts val="4519"/>
              </a:lnSpc>
              <a:spcBef>
                <a:spcPct val="0"/>
              </a:spcBef>
            </a:pPr>
            <a:r>
              <a:rPr lang="en-US" sz="3274">
                <a:solidFill>
                  <a:srgbClr val="0721B3"/>
                </a:solidFill>
                <a:latin typeface="29LT Riwaya Informal"/>
                <a:ea typeface="29LT Riwaya Informal"/>
                <a:cs typeface="29LT Riwaya Informal"/>
                <a:sym typeface="29LT Riwaya Informal"/>
              </a:rPr>
              <a:t>engagement strategy</a:t>
            </a:r>
          </a:p>
        </p:txBody>
      </p:sp>
      <p:sp>
        <p:nvSpPr>
          <p:cNvPr id="39" name="TextBox 39"/>
          <p:cNvSpPr txBox="1"/>
          <p:nvPr/>
        </p:nvSpPr>
        <p:spPr>
          <a:xfrm>
            <a:off x="6799443" y="2555158"/>
            <a:ext cx="6015843" cy="937693"/>
          </a:xfrm>
          <a:prstGeom prst="rect">
            <a:avLst/>
          </a:prstGeom>
        </p:spPr>
        <p:txBody>
          <a:bodyPr lIns="0" tIns="0" rIns="0" bIns="0" rtlCol="0" anchor="t">
            <a:spAutoFit/>
          </a:bodyPr>
          <a:lstStyle/>
          <a:p>
            <a:pPr marL="0" lvl="0" indent="0" algn="l">
              <a:lnSpc>
                <a:spcPts val="3768"/>
              </a:lnSpc>
              <a:spcBef>
                <a:spcPct val="0"/>
              </a:spcBef>
            </a:pPr>
            <a:r>
              <a:rPr lang="en-US" sz="2731">
                <a:solidFill>
                  <a:srgbClr val="000000"/>
                </a:solidFill>
                <a:latin typeface="29LT Riwaya Informal"/>
                <a:ea typeface="29LT Riwaya Informal"/>
                <a:cs typeface="29LT Riwaya Informal"/>
                <a:sym typeface="29LT Riwaya Informal"/>
              </a:rPr>
              <a:t>W</a:t>
            </a:r>
            <a:r>
              <a:rPr lang="en-US" sz="2731" u="none" strike="noStrike">
                <a:solidFill>
                  <a:srgbClr val="000000"/>
                </a:solidFill>
                <a:latin typeface="29LT Riwaya Informal"/>
                <a:ea typeface="29LT Riwaya Informal"/>
                <a:cs typeface="29LT Riwaya Informal"/>
                <a:sym typeface="29LT Riwaya Informal"/>
              </a:rPr>
              <a:t>e have been working to increase our employee satisfaction and engagement.</a:t>
            </a:r>
          </a:p>
        </p:txBody>
      </p:sp>
      <p:sp>
        <p:nvSpPr>
          <p:cNvPr id="40" name="TextBox 40"/>
          <p:cNvSpPr txBox="1"/>
          <p:nvPr/>
        </p:nvSpPr>
        <p:spPr>
          <a:xfrm>
            <a:off x="6782104" y="3887841"/>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2900C8"/>
                </a:solidFill>
                <a:latin typeface="29LT Riwaya Informal"/>
                <a:ea typeface="29LT Riwaya Informal"/>
                <a:cs typeface="29LT Riwaya Informal"/>
                <a:sym typeface="29LT Riwaya Informal"/>
              </a:rPr>
              <a:t>HR Analytics</a:t>
            </a:r>
          </a:p>
        </p:txBody>
      </p:sp>
      <p:sp>
        <p:nvSpPr>
          <p:cNvPr id="41" name="TextBox 41"/>
          <p:cNvSpPr txBox="1"/>
          <p:nvPr/>
        </p:nvSpPr>
        <p:spPr>
          <a:xfrm>
            <a:off x="6799443" y="4516662"/>
            <a:ext cx="6015843" cy="1230301"/>
          </a:xfrm>
          <a:prstGeom prst="rect">
            <a:avLst/>
          </a:prstGeom>
        </p:spPr>
        <p:txBody>
          <a:bodyPr lIns="0" tIns="0" rIns="0" bIns="0" rtlCol="0" anchor="t">
            <a:spAutoFit/>
          </a:bodyPr>
          <a:lstStyle/>
          <a:p>
            <a:pPr marL="0" lvl="0" indent="0" algn="l">
              <a:lnSpc>
                <a:spcPts val="3354"/>
              </a:lnSpc>
              <a:spcBef>
                <a:spcPct val="0"/>
              </a:spcBef>
            </a:pPr>
            <a:r>
              <a:rPr lang="en-US" sz="2431">
                <a:solidFill>
                  <a:srgbClr val="000000"/>
                </a:solidFill>
                <a:latin typeface="29LT Riwaya Informal"/>
                <a:ea typeface="29LT Riwaya Informal"/>
                <a:cs typeface="29LT Riwaya Informal"/>
                <a:sym typeface="29LT Riwaya Informal"/>
              </a:rPr>
              <a:t>W</a:t>
            </a:r>
            <a:r>
              <a:rPr lang="en-US" sz="2431" u="none" strike="noStrike">
                <a:solidFill>
                  <a:srgbClr val="000000"/>
                </a:solidFill>
                <a:latin typeface="29LT Riwaya Informal"/>
                <a:ea typeface="29LT Riwaya Informal"/>
                <a:cs typeface="29LT Riwaya Informal"/>
                <a:sym typeface="29LT Riwaya Informal"/>
              </a:rPr>
              <a:t>e analyzed all the problems one by one to find out the root cause. We were not only losing our employees but also our company.</a:t>
            </a:r>
          </a:p>
        </p:txBody>
      </p:sp>
      <p:sp>
        <p:nvSpPr>
          <p:cNvPr id="42" name="TextBox 42"/>
          <p:cNvSpPr txBox="1"/>
          <p:nvPr/>
        </p:nvSpPr>
        <p:spPr>
          <a:xfrm>
            <a:off x="6782104" y="5830626"/>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2900C8"/>
                </a:solidFill>
                <a:latin typeface="29LT Riwaya Informal"/>
                <a:ea typeface="29LT Riwaya Informal"/>
                <a:cs typeface="29LT Riwaya Informal"/>
                <a:sym typeface="29LT Riwaya Informal"/>
              </a:rPr>
              <a:t>training plan </a:t>
            </a:r>
          </a:p>
        </p:txBody>
      </p:sp>
      <p:sp>
        <p:nvSpPr>
          <p:cNvPr id="43" name="TextBox 43"/>
          <p:cNvSpPr txBox="1"/>
          <p:nvPr/>
        </p:nvSpPr>
        <p:spPr>
          <a:xfrm>
            <a:off x="6799443" y="6459447"/>
            <a:ext cx="6015843" cy="1230301"/>
          </a:xfrm>
          <a:prstGeom prst="rect">
            <a:avLst/>
          </a:prstGeom>
        </p:spPr>
        <p:txBody>
          <a:bodyPr lIns="0" tIns="0" rIns="0" bIns="0" rtlCol="0" anchor="t">
            <a:spAutoFit/>
          </a:bodyPr>
          <a:lstStyle/>
          <a:p>
            <a:pPr marL="0" lvl="0" indent="0" algn="l">
              <a:lnSpc>
                <a:spcPts val="3354"/>
              </a:lnSpc>
              <a:spcBef>
                <a:spcPct val="0"/>
              </a:spcBef>
            </a:pPr>
            <a:r>
              <a:rPr lang="en-US" sz="2431">
                <a:solidFill>
                  <a:srgbClr val="000000"/>
                </a:solidFill>
                <a:latin typeface="29LT Riwaya Informal"/>
                <a:ea typeface="29LT Riwaya Informal"/>
                <a:cs typeface="29LT Riwaya Informal"/>
                <a:sym typeface="29LT Riwaya Informal"/>
              </a:rPr>
              <a:t>W</a:t>
            </a:r>
            <a:r>
              <a:rPr lang="en-US" sz="2431" u="none" strike="noStrike">
                <a:solidFill>
                  <a:srgbClr val="000000"/>
                </a:solidFill>
                <a:latin typeface="29LT Riwaya Informal"/>
                <a:ea typeface="29LT Riwaya Informal"/>
                <a:cs typeface="29LT Riwaya Informal"/>
                <a:sym typeface="29LT Riwaya Informal"/>
              </a:rPr>
              <a:t>e decided to invest in our employees, so we started working on their needs, training and development.</a:t>
            </a:r>
          </a:p>
        </p:txBody>
      </p:sp>
      <p:sp>
        <p:nvSpPr>
          <p:cNvPr id="44" name="TextBox 44"/>
          <p:cNvSpPr txBox="1"/>
          <p:nvPr/>
        </p:nvSpPr>
        <p:spPr>
          <a:xfrm>
            <a:off x="6894833" y="7789092"/>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4BD1FB"/>
                </a:solidFill>
                <a:latin typeface="29LT Riwaya Informal"/>
                <a:ea typeface="29LT Riwaya Informal"/>
                <a:cs typeface="29LT Riwaya Informal"/>
                <a:sym typeface="29LT Riwaya Informal"/>
              </a:rPr>
              <a:t>KPI</a:t>
            </a:r>
          </a:p>
        </p:txBody>
      </p:sp>
      <p:sp>
        <p:nvSpPr>
          <p:cNvPr id="45" name="TextBox 45"/>
          <p:cNvSpPr txBox="1"/>
          <p:nvPr/>
        </p:nvSpPr>
        <p:spPr>
          <a:xfrm>
            <a:off x="6894833" y="8410843"/>
            <a:ext cx="6015843" cy="1294690"/>
          </a:xfrm>
          <a:prstGeom prst="rect">
            <a:avLst/>
          </a:prstGeom>
        </p:spPr>
        <p:txBody>
          <a:bodyPr lIns="0" tIns="0" rIns="0" bIns="0" rtlCol="0" anchor="t">
            <a:spAutoFit/>
          </a:bodyPr>
          <a:lstStyle/>
          <a:p>
            <a:pPr marL="0" lvl="0" indent="0" algn="l">
              <a:lnSpc>
                <a:spcPts val="3492"/>
              </a:lnSpc>
              <a:spcBef>
                <a:spcPct val="0"/>
              </a:spcBef>
            </a:pPr>
            <a:r>
              <a:rPr lang="en-US" sz="2531">
                <a:solidFill>
                  <a:srgbClr val="000000"/>
                </a:solidFill>
                <a:latin typeface="29LT Riwaya Informal"/>
                <a:ea typeface="29LT Riwaya Informal"/>
                <a:cs typeface="29LT Riwaya Informal"/>
                <a:sym typeface="29LT Riwaya Informal"/>
              </a:rPr>
              <a:t>W</a:t>
            </a:r>
            <a:r>
              <a:rPr lang="en-US" sz="2531" u="none" strike="noStrike">
                <a:solidFill>
                  <a:srgbClr val="000000"/>
                </a:solidFill>
                <a:latin typeface="29LT Riwaya Informal"/>
                <a:ea typeface="29LT Riwaya Informal"/>
                <a:cs typeface="29LT Riwaya Informal"/>
                <a:sym typeface="29LT Riwaya Informal"/>
              </a:rPr>
              <a:t>e worked on the KPIs for each employee and determined the appropriate system for promotion.</a:t>
            </a:r>
          </a:p>
        </p:txBody>
      </p:sp>
      <p:sp>
        <p:nvSpPr>
          <p:cNvPr id="46" name="TextBox 46"/>
          <p:cNvSpPr txBox="1"/>
          <p:nvPr/>
        </p:nvSpPr>
        <p:spPr>
          <a:xfrm>
            <a:off x="15988988" y="96726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1313163">
            <a:off x="-5919032" y="3418303"/>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a:off x="273682" y="7938395"/>
            <a:ext cx="4171773" cy="411963"/>
          </a:xfrm>
          <a:custGeom>
            <a:avLst/>
            <a:gdLst/>
            <a:ahLst/>
            <a:cxnLst/>
            <a:rect l="l" t="t" r="r" b="b"/>
            <a:pathLst>
              <a:path w="4171773" h="411963">
                <a:moveTo>
                  <a:pt x="0" y="0"/>
                </a:moveTo>
                <a:lnTo>
                  <a:pt x="4171772" y="0"/>
                </a:lnTo>
                <a:lnTo>
                  <a:pt x="4171772" y="411963"/>
                </a:lnTo>
                <a:lnTo>
                  <a:pt x="0" y="411963"/>
                </a:lnTo>
                <a:lnTo>
                  <a:pt x="0" y="0"/>
                </a:lnTo>
                <a:close/>
              </a:path>
            </a:pathLst>
          </a:custGeom>
          <a:blipFill>
            <a:blip r:embed="rId4"/>
            <a:stretch>
              <a:fillRect t="-99999"/>
            </a:stretch>
          </a:blipFill>
        </p:spPr>
        <p:txBody>
          <a:bodyPr/>
          <a:lstStyle/>
          <a:p>
            <a:endParaRPr lang="ar-EG"/>
          </a:p>
        </p:txBody>
      </p:sp>
      <p:sp>
        <p:nvSpPr>
          <p:cNvPr id="4" name="Freeform 4"/>
          <p:cNvSpPr/>
          <p:nvPr/>
        </p:nvSpPr>
        <p:spPr>
          <a:xfrm>
            <a:off x="4784300" y="7885913"/>
            <a:ext cx="4154184" cy="410226"/>
          </a:xfrm>
          <a:custGeom>
            <a:avLst/>
            <a:gdLst/>
            <a:ahLst/>
            <a:cxnLst/>
            <a:rect l="l" t="t" r="r" b="b"/>
            <a:pathLst>
              <a:path w="4154184" h="410226">
                <a:moveTo>
                  <a:pt x="0" y="0"/>
                </a:moveTo>
                <a:lnTo>
                  <a:pt x="4154184" y="0"/>
                </a:lnTo>
                <a:lnTo>
                  <a:pt x="4154184" y="410226"/>
                </a:lnTo>
                <a:lnTo>
                  <a:pt x="0" y="410226"/>
                </a:lnTo>
                <a:lnTo>
                  <a:pt x="0" y="0"/>
                </a:lnTo>
                <a:close/>
              </a:path>
            </a:pathLst>
          </a:custGeom>
          <a:blipFill>
            <a:blip r:embed="rId4"/>
            <a:stretch>
              <a:fillRect t="-99999"/>
            </a:stretch>
          </a:blipFill>
        </p:spPr>
        <p:txBody>
          <a:bodyPr/>
          <a:lstStyle/>
          <a:p>
            <a:endParaRPr lang="ar-EG"/>
          </a:p>
        </p:txBody>
      </p:sp>
      <p:sp>
        <p:nvSpPr>
          <p:cNvPr id="5" name="Freeform 5"/>
          <p:cNvSpPr/>
          <p:nvPr/>
        </p:nvSpPr>
        <p:spPr>
          <a:xfrm>
            <a:off x="9437215" y="7715738"/>
            <a:ext cx="3979405" cy="392966"/>
          </a:xfrm>
          <a:custGeom>
            <a:avLst/>
            <a:gdLst/>
            <a:ahLst/>
            <a:cxnLst/>
            <a:rect l="l" t="t" r="r" b="b"/>
            <a:pathLst>
              <a:path w="3979405" h="392966">
                <a:moveTo>
                  <a:pt x="0" y="0"/>
                </a:moveTo>
                <a:lnTo>
                  <a:pt x="3979405" y="0"/>
                </a:lnTo>
                <a:lnTo>
                  <a:pt x="3979405" y="392966"/>
                </a:lnTo>
                <a:lnTo>
                  <a:pt x="0" y="392966"/>
                </a:lnTo>
                <a:lnTo>
                  <a:pt x="0" y="0"/>
                </a:lnTo>
                <a:close/>
              </a:path>
            </a:pathLst>
          </a:custGeom>
          <a:blipFill>
            <a:blip r:embed="rId4"/>
            <a:stretch>
              <a:fillRect t="-99999"/>
            </a:stretch>
          </a:blipFill>
        </p:spPr>
        <p:txBody>
          <a:bodyPr/>
          <a:lstStyle/>
          <a:p>
            <a:endParaRPr lang="ar-EG"/>
          </a:p>
        </p:txBody>
      </p:sp>
      <p:grpSp>
        <p:nvGrpSpPr>
          <p:cNvPr id="6" name="Group 6"/>
          <p:cNvGrpSpPr/>
          <p:nvPr/>
        </p:nvGrpSpPr>
        <p:grpSpPr>
          <a:xfrm>
            <a:off x="297100" y="3867622"/>
            <a:ext cx="4149791" cy="4061877"/>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ar-EG"/>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4793447" y="3841161"/>
            <a:ext cx="4132295" cy="4044752"/>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ar-EG"/>
            </a:p>
          </p:txBody>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9433784" y="3841161"/>
            <a:ext cx="3958437" cy="3874577"/>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ar-EG"/>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6" name="TextBox 16"/>
          <p:cNvSpPr txBox="1"/>
          <p:nvPr/>
        </p:nvSpPr>
        <p:spPr>
          <a:xfrm>
            <a:off x="2035058" y="1130346"/>
            <a:ext cx="13499297" cy="733425"/>
          </a:xfrm>
          <a:prstGeom prst="rect">
            <a:avLst/>
          </a:prstGeom>
        </p:spPr>
        <p:txBody>
          <a:bodyPr lIns="0" tIns="0" rIns="0" bIns="0" rtlCol="0" anchor="t">
            <a:spAutoFit/>
          </a:bodyPr>
          <a:lstStyle/>
          <a:p>
            <a:pPr marL="0" lvl="0" indent="0" algn="ctr">
              <a:lnSpc>
                <a:spcPts val="5851"/>
              </a:lnSpc>
              <a:spcBef>
                <a:spcPct val="0"/>
              </a:spcBef>
            </a:pPr>
            <a:r>
              <a:rPr lang="en-US" sz="4876">
                <a:solidFill>
                  <a:srgbClr val="0721B3"/>
                </a:solidFill>
                <a:latin typeface="29LT Riwaya Informal"/>
                <a:ea typeface="29LT Riwaya Informal"/>
                <a:cs typeface="29LT Riwaya Informal"/>
                <a:sym typeface="29LT Riwaya Informal"/>
              </a:rPr>
              <a:t>IN ADDITION TO WORKING ON OUR OWN POLICIES</a:t>
            </a:r>
          </a:p>
        </p:txBody>
      </p:sp>
      <p:sp>
        <p:nvSpPr>
          <p:cNvPr id="17" name="Freeform 17"/>
          <p:cNvSpPr/>
          <p:nvPr/>
        </p:nvSpPr>
        <p:spPr>
          <a:xfrm>
            <a:off x="6146673" y="4130323"/>
            <a:ext cx="1425842" cy="1449562"/>
          </a:xfrm>
          <a:custGeom>
            <a:avLst/>
            <a:gdLst/>
            <a:ahLst/>
            <a:cxnLst/>
            <a:rect l="l" t="t" r="r" b="b"/>
            <a:pathLst>
              <a:path w="1425842" h="1449562">
                <a:moveTo>
                  <a:pt x="0" y="0"/>
                </a:moveTo>
                <a:lnTo>
                  <a:pt x="1425842" y="0"/>
                </a:lnTo>
                <a:lnTo>
                  <a:pt x="1425842" y="1449562"/>
                </a:lnTo>
                <a:lnTo>
                  <a:pt x="0" y="1449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8" name="Freeform 18"/>
          <p:cNvSpPr/>
          <p:nvPr/>
        </p:nvSpPr>
        <p:spPr>
          <a:xfrm>
            <a:off x="10782277" y="4217451"/>
            <a:ext cx="1289280" cy="1289280"/>
          </a:xfrm>
          <a:custGeom>
            <a:avLst/>
            <a:gdLst/>
            <a:ahLst/>
            <a:cxnLst/>
            <a:rect l="l" t="t" r="r" b="b"/>
            <a:pathLst>
              <a:path w="1289280" h="1289280">
                <a:moveTo>
                  <a:pt x="0" y="0"/>
                </a:moveTo>
                <a:lnTo>
                  <a:pt x="1289281" y="0"/>
                </a:lnTo>
                <a:lnTo>
                  <a:pt x="1289281" y="1289280"/>
                </a:lnTo>
                <a:lnTo>
                  <a:pt x="0" y="1289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9" name="Freeform 19"/>
          <p:cNvSpPr/>
          <p:nvPr/>
        </p:nvSpPr>
        <p:spPr>
          <a:xfrm>
            <a:off x="1896806" y="4396803"/>
            <a:ext cx="925523" cy="1288703"/>
          </a:xfrm>
          <a:custGeom>
            <a:avLst/>
            <a:gdLst/>
            <a:ahLst/>
            <a:cxnLst/>
            <a:rect l="l" t="t" r="r" b="b"/>
            <a:pathLst>
              <a:path w="925523" h="1288703">
                <a:moveTo>
                  <a:pt x="0" y="0"/>
                </a:moveTo>
                <a:lnTo>
                  <a:pt x="925523" y="0"/>
                </a:lnTo>
                <a:lnTo>
                  <a:pt x="925523" y="1288703"/>
                </a:lnTo>
                <a:lnTo>
                  <a:pt x="0" y="12887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grpSp>
        <p:nvGrpSpPr>
          <p:cNvPr id="20" name="Group 20"/>
          <p:cNvGrpSpPr/>
          <p:nvPr/>
        </p:nvGrpSpPr>
        <p:grpSpPr>
          <a:xfrm>
            <a:off x="273682" y="258108"/>
            <a:ext cx="4348496" cy="805886"/>
            <a:chOff x="0" y="0"/>
            <a:chExt cx="5797995" cy="1074515"/>
          </a:xfrm>
        </p:grpSpPr>
        <p:grpSp>
          <p:nvGrpSpPr>
            <p:cNvPr id="21" name="Group 21"/>
            <p:cNvGrpSpPr/>
            <p:nvPr/>
          </p:nvGrpSpPr>
          <p:grpSpPr>
            <a:xfrm>
              <a:off x="8093" y="0"/>
              <a:ext cx="923411" cy="1074515"/>
              <a:chOff x="0" y="0"/>
              <a:chExt cx="698500" cy="812800"/>
            </a:xfrm>
          </p:grpSpPr>
          <p:sp>
            <p:nvSpPr>
              <p:cNvPr id="22" name="Freeform 2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23" name="TextBox 23"/>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4" name="AutoShape 24"/>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25" name="AutoShape 25"/>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26" name="AutoShape 26"/>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27" name="Group 27"/>
            <p:cNvGrpSpPr/>
            <p:nvPr/>
          </p:nvGrpSpPr>
          <p:grpSpPr>
            <a:xfrm>
              <a:off x="212277" y="237596"/>
              <a:ext cx="515042" cy="599322"/>
              <a:chOff x="0" y="0"/>
              <a:chExt cx="698500" cy="812800"/>
            </a:xfrm>
          </p:grpSpPr>
          <p:sp>
            <p:nvSpPr>
              <p:cNvPr id="28" name="Freeform 2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29" name="TextBox 29"/>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30" name="Freeform 30"/>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31" name="TextBox 31"/>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
        <p:nvSpPr>
          <p:cNvPr id="32" name="Freeform 32"/>
          <p:cNvSpPr/>
          <p:nvPr/>
        </p:nvSpPr>
        <p:spPr>
          <a:xfrm>
            <a:off x="13934358" y="7693761"/>
            <a:ext cx="3929656" cy="388054"/>
          </a:xfrm>
          <a:custGeom>
            <a:avLst/>
            <a:gdLst/>
            <a:ahLst/>
            <a:cxnLst/>
            <a:rect l="l" t="t" r="r" b="b"/>
            <a:pathLst>
              <a:path w="3929656" h="388054">
                <a:moveTo>
                  <a:pt x="0" y="0"/>
                </a:moveTo>
                <a:lnTo>
                  <a:pt x="3929657" y="0"/>
                </a:lnTo>
                <a:lnTo>
                  <a:pt x="3929657" y="388053"/>
                </a:lnTo>
                <a:lnTo>
                  <a:pt x="0" y="388053"/>
                </a:lnTo>
                <a:lnTo>
                  <a:pt x="0" y="0"/>
                </a:lnTo>
                <a:close/>
              </a:path>
            </a:pathLst>
          </a:custGeom>
          <a:blipFill>
            <a:blip r:embed="rId4"/>
            <a:stretch>
              <a:fillRect t="-99999"/>
            </a:stretch>
          </a:blipFill>
        </p:spPr>
        <p:txBody>
          <a:bodyPr/>
          <a:lstStyle/>
          <a:p>
            <a:endParaRPr lang="ar-EG"/>
          </a:p>
        </p:txBody>
      </p:sp>
      <p:grpSp>
        <p:nvGrpSpPr>
          <p:cNvPr id="33" name="Group 33"/>
          <p:cNvGrpSpPr/>
          <p:nvPr/>
        </p:nvGrpSpPr>
        <p:grpSpPr>
          <a:xfrm>
            <a:off x="13930970" y="3867622"/>
            <a:ext cx="3908950" cy="3826139"/>
            <a:chOff x="0" y="0"/>
            <a:chExt cx="1131733" cy="1107757"/>
          </a:xfrm>
        </p:grpSpPr>
        <p:sp>
          <p:nvSpPr>
            <p:cNvPr id="34" name="Freeform 34"/>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ar-EG"/>
            </a:p>
          </p:txBody>
        </p:sp>
        <p:sp>
          <p:nvSpPr>
            <p:cNvPr id="35" name="TextBox 35"/>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36" name="Group 36"/>
          <p:cNvGrpSpPr/>
          <p:nvPr/>
        </p:nvGrpSpPr>
        <p:grpSpPr>
          <a:xfrm>
            <a:off x="14390539" y="4420298"/>
            <a:ext cx="2868761" cy="2868761"/>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3"/>
              <a:stretch>
                <a:fillRect t="-238" b="-238"/>
              </a:stretch>
            </a:blipFill>
          </p:spPr>
          <p:txBody>
            <a:bodyPr/>
            <a:lstStyle/>
            <a:p>
              <a:endParaRPr lang="ar-EG"/>
            </a:p>
          </p:txBody>
        </p:sp>
      </p:grpSp>
      <p:sp>
        <p:nvSpPr>
          <p:cNvPr id="38" name="TextBox 38"/>
          <p:cNvSpPr txBox="1"/>
          <p:nvPr/>
        </p:nvSpPr>
        <p:spPr>
          <a:xfrm>
            <a:off x="702303" y="5850935"/>
            <a:ext cx="3314530" cy="937919"/>
          </a:xfrm>
          <a:prstGeom prst="rect">
            <a:avLst/>
          </a:prstGeom>
        </p:spPr>
        <p:txBody>
          <a:bodyPr lIns="0" tIns="0" rIns="0" bIns="0" rtlCol="0" anchor="t">
            <a:spAutoFit/>
          </a:bodyPr>
          <a:lstStyle/>
          <a:p>
            <a:pPr marL="0" lvl="0" indent="0" algn="ctr">
              <a:lnSpc>
                <a:spcPts val="3755"/>
              </a:lnSpc>
              <a:spcBef>
                <a:spcPct val="0"/>
              </a:spcBef>
            </a:pPr>
            <a:r>
              <a:rPr lang="en-US" sz="2721">
                <a:solidFill>
                  <a:srgbClr val="39B54A"/>
                </a:solidFill>
                <a:latin typeface="29LT Riwaya Informal"/>
                <a:ea typeface="29LT Riwaya Informal"/>
                <a:cs typeface="29LT Riwaya Informal"/>
                <a:sym typeface="29LT Riwaya Informal"/>
              </a:rPr>
              <a:t>We worked on the idea of ​​promotions.</a:t>
            </a:r>
          </a:p>
        </p:txBody>
      </p:sp>
      <p:sp>
        <p:nvSpPr>
          <p:cNvPr id="39" name="TextBox 39"/>
          <p:cNvSpPr txBox="1"/>
          <p:nvPr/>
        </p:nvSpPr>
        <p:spPr>
          <a:xfrm>
            <a:off x="4938076" y="5797529"/>
            <a:ext cx="3846631" cy="1826244"/>
          </a:xfrm>
          <a:prstGeom prst="rect">
            <a:avLst/>
          </a:prstGeom>
        </p:spPr>
        <p:txBody>
          <a:bodyPr lIns="0" tIns="0" rIns="0" bIns="0" rtlCol="0" anchor="t">
            <a:spAutoFit/>
          </a:bodyPr>
          <a:lstStyle/>
          <a:p>
            <a:pPr marL="0" lvl="0" indent="0" algn="ctr">
              <a:lnSpc>
                <a:spcPts val="3604"/>
              </a:lnSpc>
              <a:spcBef>
                <a:spcPct val="0"/>
              </a:spcBef>
            </a:pPr>
            <a:r>
              <a:rPr lang="en-US" sz="2611">
                <a:solidFill>
                  <a:srgbClr val="F1945B"/>
                </a:solidFill>
                <a:latin typeface="29LT Riwaya Informal"/>
                <a:ea typeface="29LT Riwaya Informal"/>
                <a:cs typeface="29LT Riwaya Informal"/>
                <a:sym typeface="29LT Riwaya Informal"/>
              </a:rPr>
              <a:t>We worked on taking the work life balance into consideration and made the work system a hybrid one.</a:t>
            </a:r>
          </a:p>
        </p:txBody>
      </p:sp>
      <p:sp>
        <p:nvSpPr>
          <p:cNvPr id="40" name="TextBox 40"/>
          <p:cNvSpPr txBox="1"/>
          <p:nvPr/>
        </p:nvSpPr>
        <p:spPr>
          <a:xfrm>
            <a:off x="9565400" y="5731864"/>
            <a:ext cx="3653514" cy="1659207"/>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3954A3"/>
                </a:solidFill>
                <a:latin typeface="29LT Riwaya Informal"/>
                <a:ea typeface="29LT Riwaya Informal"/>
                <a:cs typeface="29LT Riwaya Informal"/>
                <a:sym typeface="29LT Riwaya Informal"/>
              </a:rPr>
              <a:t>We worked on an incentive system for employees, taking into account the KPIs of each employee.</a:t>
            </a:r>
          </a:p>
        </p:txBody>
      </p:sp>
      <p:sp>
        <p:nvSpPr>
          <p:cNvPr id="41" name="TextBox 41"/>
          <p:cNvSpPr txBox="1"/>
          <p:nvPr/>
        </p:nvSpPr>
        <p:spPr>
          <a:xfrm>
            <a:off x="16141388" y="98250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ar-EG"/>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pic>
        <p:nvPicPr>
          <p:cNvPr id="5" name="Picture 5"/>
          <p:cNvPicPr>
            <a:picLocks noChangeAspect="1"/>
          </p:cNvPicPr>
          <p:nvPr/>
        </p:nvPicPr>
        <p:blipFill>
          <a:blip r:embed="rId2"/>
          <a:stretch>
            <a:fillRect/>
          </a:stretch>
        </p:blipFill>
        <p:spPr>
          <a:xfrm>
            <a:off x="6806458" y="1196838"/>
            <a:ext cx="10343886" cy="8646782"/>
          </a:xfrm>
          <a:prstGeom prst="rect">
            <a:avLst/>
          </a:prstGeom>
        </p:spPr>
      </p:pic>
      <p:grpSp>
        <p:nvGrpSpPr>
          <p:cNvPr id="6" name="Group 6"/>
          <p:cNvGrpSpPr/>
          <p:nvPr/>
        </p:nvGrpSpPr>
        <p:grpSpPr>
          <a:xfrm>
            <a:off x="15220428" y="1345966"/>
            <a:ext cx="1240428" cy="294111"/>
            <a:chOff x="0" y="0"/>
            <a:chExt cx="1653904" cy="392148"/>
          </a:xfrm>
        </p:grpSpPr>
        <p:grpSp>
          <p:nvGrpSpPr>
            <p:cNvPr id="7" name="Group 7"/>
            <p:cNvGrpSpPr/>
            <p:nvPr/>
          </p:nvGrpSpPr>
          <p:grpSpPr>
            <a:xfrm>
              <a:off x="1261756" y="0"/>
              <a:ext cx="392148" cy="39214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21B3"/>
              </a:solidFill>
            </p:spPr>
            <p:txBody>
              <a:bodyPr/>
              <a:lstStyle/>
              <a:p>
                <a:endParaRPr lang="ar-EG"/>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633448" y="0"/>
              <a:ext cx="392148" cy="3921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21B3"/>
              </a:solidFill>
            </p:spPr>
            <p:txBody>
              <a:bodyPr/>
              <a:lstStyle/>
              <a:p>
                <a:endParaRPr lang="ar-EG"/>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392148" cy="39214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21B3"/>
              </a:solidFill>
            </p:spPr>
            <p:txBody>
              <a:bodyPr/>
              <a:lstStyle/>
              <a:p>
                <a:endParaRPr lang="ar-EG"/>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grpSp>
        <p:nvGrpSpPr>
          <p:cNvPr id="16" name="Group 16"/>
          <p:cNvGrpSpPr/>
          <p:nvPr/>
        </p:nvGrpSpPr>
        <p:grpSpPr>
          <a:xfrm>
            <a:off x="1492941" y="2877878"/>
            <a:ext cx="5015027" cy="4167199"/>
            <a:chOff x="0" y="0"/>
            <a:chExt cx="1320830" cy="1097534"/>
          </a:xfrm>
        </p:grpSpPr>
        <p:sp>
          <p:nvSpPr>
            <p:cNvPr id="17" name="Freeform 17"/>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8" name="TextBox 18"/>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9" name="Freeform 19"/>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20" name="TextBox 20"/>
          <p:cNvSpPr txBox="1"/>
          <p:nvPr/>
        </p:nvSpPr>
        <p:spPr>
          <a:xfrm>
            <a:off x="1407353" y="3436158"/>
            <a:ext cx="4782976" cy="548941"/>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29LT Riwaya Informal"/>
                <a:ea typeface="29LT Riwaya Informal"/>
                <a:cs typeface="29LT Riwaya Informal"/>
                <a:sym typeface="29LT Riwaya Informal"/>
              </a:rPr>
              <a:t>RESULTS</a:t>
            </a:r>
          </a:p>
        </p:txBody>
      </p:sp>
      <p:sp>
        <p:nvSpPr>
          <p:cNvPr id="21" name="TextBox 21"/>
          <p:cNvSpPr txBox="1"/>
          <p:nvPr/>
        </p:nvSpPr>
        <p:spPr>
          <a:xfrm>
            <a:off x="1810580" y="4483198"/>
            <a:ext cx="4379748" cy="1973505"/>
          </a:xfrm>
          <a:prstGeom prst="rect">
            <a:avLst/>
          </a:prstGeom>
        </p:spPr>
        <p:txBody>
          <a:bodyPr lIns="0" tIns="0" rIns="0" bIns="0" rtlCol="0" anchor="t">
            <a:spAutoFit/>
          </a:bodyPr>
          <a:lstStyle/>
          <a:p>
            <a:pPr marL="0" lvl="1" indent="0" algn="ctr">
              <a:lnSpc>
                <a:spcPts val="3966"/>
              </a:lnSpc>
              <a:spcBef>
                <a:spcPct val="0"/>
              </a:spcBef>
            </a:pPr>
            <a:r>
              <a:rPr lang="en-US" sz="3004">
                <a:solidFill>
                  <a:srgbClr val="084C6E"/>
                </a:solidFill>
                <a:latin typeface="29LT Riwaya Informal"/>
                <a:ea typeface="29LT Riwaya Informal"/>
                <a:cs typeface="29LT Riwaya Informal"/>
                <a:sym typeface="29LT Riwaya Informal"/>
              </a:rPr>
              <a:t>E</a:t>
            </a:r>
            <a:r>
              <a:rPr lang="en-US" sz="3004" u="none" strike="noStrike">
                <a:solidFill>
                  <a:srgbClr val="084C6E"/>
                </a:solidFill>
                <a:latin typeface="29LT Riwaya Informal"/>
                <a:ea typeface="29LT Riwaya Informal"/>
                <a:cs typeface="29LT Riwaya Informal"/>
                <a:sym typeface="29LT Riwaya Informal"/>
              </a:rPr>
              <a:t>mployee satisfaction and lower turnover rate after new business strategy every month</a:t>
            </a:r>
          </a:p>
        </p:txBody>
      </p:sp>
      <p:sp>
        <p:nvSpPr>
          <p:cNvPr id="22" name="Freeform 22"/>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5"/>
            <a:stretch>
              <a:fillRect t="-146648"/>
            </a:stretch>
          </a:blipFill>
        </p:spPr>
        <p:txBody>
          <a:bodyPr/>
          <a:lstStyle/>
          <a:p>
            <a:endParaRPr lang="ar-EG"/>
          </a:p>
        </p:txBody>
      </p:sp>
      <p:grpSp>
        <p:nvGrpSpPr>
          <p:cNvPr id="23" name="Group 23"/>
          <p:cNvGrpSpPr/>
          <p:nvPr/>
        </p:nvGrpSpPr>
        <p:grpSpPr>
          <a:xfrm>
            <a:off x="273682" y="258108"/>
            <a:ext cx="4348496" cy="805886"/>
            <a:chOff x="0" y="0"/>
            <a:chExt cx="5797995" cy="1074515"/>
          </a:xfrm>
        </p:grpSpPr>
        <p:grpSp>
          <p:nvGrpSpPr>
            <p:cNvPr id="24" name="Group 24"/>
            <p:cNvGrpSpPr/>
            <p:nvPr/>
          </p:nvGrpSpPr>
          <p:grpSpPr>
            <a:xfrm>
              <a:off x="8093" y="0"/>
              <a:ext cx="923411" cy="1074515"/>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26" name="TextBox 26"/>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7" name="AutoShape 27"/>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28" name="AutoShape 28"/>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29" name="AutoShape 29"/>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30" name="Group 30"/>
            <p:cNvGrpSpPr/>
            <p:nvPr/>
          </p:nvGrpSpPr>
          <p:grpSpPr>
            <a:xfrm>
              <a:off x="212277" y="237596"/>
              <a:ext cx="515042" cy="599322"/>
              <a:chOff x="0" y="0"/>
              <a:chExt cx="698500" cy="812800"/>
            </a:xfrm>
          </p:grpSpPr>
          <p:sp>
            <p:nvSpPr>
              <p:cNvPr id="31" name="Freeform 3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32" name="TextBox 32"/>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33" name="Freeform 33"/>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34" name="TextBox 34"/>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
        <p:nvSpPr>
          <p:cNvPr id="35" name="TextBox 35"/>
          <p:cNvSpPr txBox="1"/>
          <p:nvPr/>
        </p:nvSpPr>
        <p:spPr>
          <a:xfrm>
            <a:off x="16288353" y="9905314"/>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078752" y="-4391356"/>
            <a:ext cx="12214905" cy="10428475"/>
          </a:xfrm>
          <a:custGeom>
            <a:avLst/>
            <a:gdLst/>
            <a:ahLst/>
            <a:cxnLst/>
            <a:rect l="l" t="t" r="r" b="b"/>
            <a:pathLst>
              <a:path w="12214905" h="10428475">
                <a:moveTo>
                  <a:pt x="0" y="0"/>
                </a:moveTo>
                <a:lnTo>
                  <a:pt x="12214904" y="0"/>
                </a:lnTo>
                <a:lnTo>
                  <a:pt x="12214904" y="10428475"/>
                </a:lnTo>
                <a:lnTo>
                  <a:pt x="0" y="10428475"/>
                </a:lnTo>
                <a:lnTo>
                  <a:pt x="0" y="0"/>
                </a:lnTo>
                <a:close/>
              </a:path>
            </a:pathLst>
          </a:custGeom>
          <a:blipFill>
            <a:blip r:embed="rId2"/>
            <a:stretch>
              <a:fillRect/>
            </a:stretch>
          </a:blipFill>
        </p:spPr>
        <p:txBody>
          <a:bodyPr/>
          <a:lstStyle/>
          <a:p>
            <a:endParaRPr lang="ar-EG"/>
          </a:p>
        </p:txBody>
      </p:sp>
      <p:sp>
        <p:nvSpPr>
          <p:cNvPr id="3" name="Freeform 3"/>
          <p:cNvSpPr/>
          <p:nvPr/>
        </p:nvSpPr>
        <p:spPr>
          <a:xfrm>
            <a:off x="3706604" y="8459602"/>
            <a:ext cx="351895" cy="351895"/>
          </a:xfrm>
          <a:custGeom>
            <a:avLst/>
            <a:gdLst/>
            <a:ahLst/>
            <a:cxnLst/>
            <a:rect l="l" t="t" r="r" b="b"/>
            <a:pathLst>
              <a:path w="351895" h="351895">
                <a:moveTo>
                  <a:pt x="0" y="0"/>
                </a:moveTo>
                <a:lnTo>
                  <a:pt x="351894" y="0"/>
                </a:lnTo>
                <a:lnTo>
                  <a:pt x="351894" y="351895"/>
                </a:lnTo>
                <a:lnTo>
                  <a:pt x="0" y="351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4" name="Freeform 4"/>
          <p:cNvSpPr/>
          <p:nvPr/>
        </p:nvSpPr>
        <p:spPr>
          <a:xfrm>
            <a:off x="7430882" y="8459602"/>
            <a:ext cx="351895" cy="351895"/>
          </a:xfrm>
          <a:custGeom>
            <a:avLst/>
            <a:gdLst/>
            <a:ahLst/>
            <a:cxnLst/>
            <a:rect l="l" t="t" r="r" b="b"/>
            <a:pathLst>
              <a:path w="351895" h="351895">
                <a:moveTo>
                  <a:pt x="0" y="0"/>
                </a:moveTo>
                <a:lnTo>
                  <a:pt x="351894" y="0"/>
                </a:lnTo>
                <a:lnTo>
                  <a:pt x="351894" y="351895"/>
                </a:lnTo>
                <a:lnTo>
                  <a:pt x="0" y="351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5" name="Freeform 5"/>
          <p:cNvSpPr/>
          <p:nvPr/>
        </p:nvSpPr>
        <p:spPr>
          <a:xfrm>
            <a:off x="11838617" y="8459602"/>
            <a:ext cx="351895" cy="351895"/>
          </a:xfrm>
          <a:custGeom>
            <a:avLst/>
            <a:gdLst/>
            <a:ahLst/>
            <a:cxnLst/>
            <a:rect l="l" t="t" r="r" b="b"/>
            <a:pathLst>
              <a:path w="351895" h="351895">
                <a:moveTo>
                  <a:pt x="0" y="0"/>
                </a:moveTo>
                <a:lnTo>
                  <a:pt x="351895" y="0"/>
                </a:lnTo>
                <a:lnTo>
                  <a:pt x="351895" y="351895"/>
                </a:lnTo>
                <a:lnTo>
                  <a:pt x="0" y="351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6" name="TextBox 6"/>
          <p:cNvSpPr txBox="1"/>
          <p:nvPr/>
        </p:nvSpPr>
        <p:spPr>
          <a:xfrm>
            <a:off x="5086350" y="4054954"/>
            <a:ext cx="8115300" cy="1708151"/>
          </a:xfrm>
          <a:prstGeom prst="rect">
            <a:avLst/>
          </a:prstGeom>
        </p:spPr>
        <p:txBody>
          <a:bodyPr lIns="0" tIns="0" rIns="0" bIns="0" rtlCol="0" anchor="t">
            <a:spAutoFit/>
          </a:bodyPr>
          <a:lstStyle/>
          <a:p>
            <a:pPr algn="ctr">
              <a:lnSpc>
                <a:spcPts val="13999"/>
              </a:lnSpc>
            </a:pPr>
            <a:r>
              <a:rPr lang="en-US" sz="9999" dirty="0">
                <a:solidFill>
                  <a:srgbClr val="FFFFFF"/>
                </a:solidFill>
                <a:latin typeface="29LT Riwaya Informal"/>
                <a:ea typeface="29LT Riwaya Informal"/>
                <a:cs typeface="29LT Riwaya Informal"/>
                <a:sym typeface="29LT Riwaya Informal"/>
              </a:rPr>
              <a:t>Thank You.</a:t>
            </a:r>
          </a:p>
        </p:txBody>
      </p:sp>
      <p:sp>
        <p:nvSpPr>
          <p:cNvPr id="7" name="TextBox 7"/>
          <p:cNvSpPr txBox="1"/>
          <p:nvPr/>
        </p:nvSpPr>
        <p:spPr>
          <a:xfrm>
            <a:off x="4125173" y="8427587"/>
            <a:ext cx="2340197" cy="35877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+20 114 3517 550</a:t>
            </a:r>
          </a:p>
        </p:txBody>
      </p:sp>
      <p:sp>
        <p:nvSpPr>
          <p:cNvPr id="8" name="TextBox 8"/>
          <p:cNvSpPr txBox="1"/>
          <p:nvPr/>
        </p:nvSpPr>
        <p:spPr>
          <a:xfrm>
            <a:off x="7977646" y="7501773"/>
            <a:ext cx="2332709" cy="441325"/>
          </a:xfrm>
          <a:prstGeom prst="rect">
            <a:avLst/>
          </a:prstGeom>
        </p:spPr>
        <p:txBody>
          <a:bodyPr lIns="0" tIns="0" rIns="0" bIns="0" rtlCol="0" anchor="t">
            <a:spAutoFit/>
          </a:bodyPr>
          <a:lstStyle/>
          <a:p>
            <a:pPr algn="ctr">
              <a:lnSpc>
                <a:spcPts val="3499"/>
              </a:lnSpc>
            </a:pPr>
            <a:r>
              <a:rPr lang="en-US" sz="2499" b="1" spc="-49">
                <a:solidFill>
                  <a:srgbClr val="FFFFFF"/>
                </a:solidFill>
                <a:latin typeface="Poppins Semi-Bold"/>
                <a:ea typeface="Poppins Semi-Bold"/>
                <a:cs typeface="Poppins Semi-Bold"/>
                <a:sym typeface="Poppins Semi-Bold"/>
              </a:rPr>
              <a:t>CONTACT US :</a:t>
            </a:r>
          </a:p>
        </p:txBody>
      </p:sp>
      <p:sp>
        <p:nvSpPr>
          <p:cNvPr id="9" name="TextBox 9"/>
          <p:cNvSpPr txBox="1"/>
          <p:nvPr/>
        </p:nvSpPr>
        <p:spPr>
          <a:xfrm>
            <a:off x="7845227" y="8427587"/>
            <a:ext cx="3502807" cy="35877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www.Tech Nova.com</a:t>
            </a:r>
          </a:p>
        </p:txBody>
      </p:sp>
      <p:sp>
        <p:nvSpPr>
          <p:cNvPr id="10" name="TextBox 10"/>
          <p:cNvSpPr txBox="1"/>
          <p:nvPr/>
        </p:nvSpPr>
        <p:spPr>
          <a:xfrm>
            <a:off x="12265003" y="8427587"/>
            <a:ext cx="3502807" cy="35877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Egypt. Cairo</a:t>
            </a:r>
          </a:p>
        </p:txBody>
      </p:sp>
      <p:grpSp>
        <p:nvGrpSpPr>
          <p:cNvPr id="11" name="Group 11"/>
          <p:cNvGrpSpPr/>
          <p:nvPr/>
        </p:nvGrpSpPr>
        <p:grpSpPr>
          <a:xfrm>
            <a:off x="273682" y="258108"/>
            <a:ext cx="4348496" cy="805886"/>
            <a:chOff x="0" y="0"/>
            <a:chExt cx="5797995" cy="1074515"/>
          </a:xfrm>
        </p:grpSpPr>
        <p:grpSp>
          <p:nvGrpSpPr>
            <p:cNvPr id="12" name="Group 12"/>
            <p:cNvGrpSpPr/>
            <p:nvPr/>
          </p:nvGrpSpPr>
          <p:grpSpPr>
            <a:xfrm>
              <a:off x="8093" y="0"/>
              <a:ext cx="923411" cy="1074515"/>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14" name="TextBox 14"/>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5" name="AutoShape 15"/>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6" name="AutoShape 16"/>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7" name="AutoShape 17"/>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8" name="Group 18"/>
            <p:cNvGrpSpPr/>
            <p:nvPr/>
          </p:nvGrpSpPr>
          <p:grpSpPr>
            <a:xfrm>
              <a:off x="212277" y="237596"/>
              <a:ext cx="515042" cy="599322"/>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20" name="TextBox 20"/>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1" name="Freeform 21"/>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22" name="TextBox 22"/>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
        <p:nvSpPr>
          <p:cNvPr id="23" name="Freeform 23"/>
          <p:cNvSpPr/>
          <p:nvPr/>
        </p:nvSpPr>
        <p:spPr>
          <a:xfrm>
            <a:off x="10970236" y="3421312"/>
            <a:ext cx="12214905" cy="10428475"/>
          </a:xfrm>
          <a:custGeom>
            <a:avLst/>
            <a:gdLst/>
            <a:ahLst/>
            <a:cxnLst/>
            <a:rect l="l" t="t" r="r" b="b"/>
            <a:pathLst>
              <a:path w="12214905" h="10428475">
                <a:moveTo>
                  <a:pt x="0" y="0"/>
                </a:moveTo>
                <a:lnTo>
                  <a:pt x="12214905" y="0"/>
                </a:lnTo>
                <a:lnTo>
                  <a:pt x="12214905" y="10428475"/>
                </a:lnTo>
                <a:lnTo>
                  <a:pt x="0" y="10428475"/>
                </a:lnTo>
                <a:lnTo>
                  <a:pt x="0" y="0"/>
                </a:lnTo>
                <a:close/>
              </a:path>
            </a:pathLst>
          </a:custGeom>
          <a:blipFill>
            <a:blip r:embed="rId2"/>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657" b="657"/>
          <a:stretch>
            <a:fillRect/>
          </a:stretch>
        </p:blipFill>
        <p:spPr>
          <a:xfrm>
            <a:off x="0" y="0"/>
            <a:ext cx="18288000" cy="10287000"/>
          </a:xfrm>
          <a:prstGeom prst="rect">
            <a:avLst/>
          </a:prstGeom>
        </p:spPr>
      </p:pic>
      <p:sp>
        <p:nvSpPr>
          <p:cNvPr id="3" name="TextBox 3"/>
          <p:cNvSpPr txBox="1"/>
          <p:nvPr/>
        </p:nvSpPr>
        <p:spPr>
          <a:xfrm>
            <a:off x="3040108" y="2373967"/>
            <a:ext cx="12264934" cy="5948642"/>
          </a:xfrm>
          <a:prstGeom prst="rect">
            <a:avLst/>
          </a:prstGeom>
        </p:spPr>
        <p:txBody>
          <a:bodyPr lIns="0" tIns="0" rIns="0" bIns="0" rtlCol="0" anchor="t">
            <a:spAutoFit/>
          </a:bodyPr>
          <a:lstStyle/>
          <a:p>
            <a:pPr algn="ctr">
              <a:lnSpc>
                <a:spcPts val="22936"/>
              </a:lnSpc>
            </a:pPr>
            <a:r>
              <a:rPr lang="en-US" sz="22708" dirty="0">
                <a:solidFill>
                  <a:srgbClr val="FFFFFF"/>
                </a:solidFill>
                <a:latin typeface="Anton"/>
                <a:ea typeface="Anton"/>
                <a:cs typeface="Anton"/>
                <a:sym typeface="Anton"/>
              </a:rPr>
              <a:t>BUSINESS STRATEGY</a:t>
            </a:r>
          </a:p>
        </p:txBody>
      </p:sp>
      <p:grpSp>
        <p:nvGrpSpPr>
          <p:cNvPr id="4" name="Group 4"/>
          <p:cNvGrpSpPr/>
          <p:nvPr/>
        </p:nvGrpSpPr>
        <p:grpSpPr>
          <a:xfrm>
            <a:off x="4174727" y="4781939"/>
            <a:ext cx="9938545" cy="723122"/>
            <a:chOff x="0" y="0"/>
            <a:chExt cx="2617559" cy="190452"/>
          </a:xfrm>
        </p:grpSpPr>
        <p:sp>
          <p:nvSpPr>
            <p:cNvPr id="5" name="Freeform 5"/>
            <p:cNvSpPr/>
            <p:nvPr/>
          </p:nvSpPr>
          <p:spPr>
            <a:xfrm>
              <a:off x="0" y="0"/>
              <a:ext cx="2617559" cy="190452"/>
            </a:xfrm>
            <a:custGeom>
              <a:avLst/>
              <a:gdLst/>
              <a:ahLst/>
              <a:cxnLst/>
              <a:rect l="l" t="t" r="r" b="b"/>
              <a:pathLst>
                <a:path w="2617559" h="190452">
                  <a:moveTo>
                    <a:pt x="0" y="0"/>
                  </a:moveTo>
                  <a:lnTo>
                    <a:pt x="2617559" y="0"/>
                  </a:lnTo>
                  <a:lnTo>
                    <a:pt x="2617559" y="190452"/>
                  </a:lnTo>
                  <a:lnTo>
                    <a:pt x="0" y="190452"/>
                  </a:lnTo>
                  <a:close/>
                </a:path>
              </a:pathLst>
            </a:custGeom>
            <a:solidFill>
              <a:srgbClr val="00AEEF"/>
            </a:solidFill>
          </p:spPr>
          <p:txBody>
            <a:bodyPr/>
            <a:lstStyle/>
            <a:p>
              <a:endParaRPr lang="ar-EG"/>
            </a:p>
          </p:txBody>
        </p:sp>
        <p:sp>
          <p:nvSpPr>
            <p:cNvPr id="6" name="TextBox 6"/>
            <p:cNvSpPr txBox="1"/>
            <p:nvPr/>
          </p:nvSpPr>
          <p:spPr>
            <a:xfrm>
              <a:off x="0" y="-28575"/>
              <a:ext cx="2617559" cy="219027"/>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647080" y="4915622"/>
            <a:ext cx="8859802" cy="522431"/>
          </a:xfrm>
          <a:prstGeom prst="rect">
            <a:avLst/>
          </a:prstGeom>
        </p:spPr>
        <p:txBody>
          <a:bodyPr lIns="0" tIns="0" rIns="0" bIns="0" rtlCol="0" anchor="t">
            <a:spAutoFit/>
          </a:bodyPr>
          <a:lstStyle/>
          <a:p>
            <a:pPr algn="ctr">
              <a:lnSpc>
                <a:spcPts val="3926"/>
              </a:lnSpc>
            </a:pPr>
            <a:r>
              <a:rPr lang="en-US" sz="3887" b="1" spc="3110">
                <a:solidFill>
                  <a:srgbClr val="FFFFFF"/>
                </a:solidFill>
                <a:latin typeface="Chakra Petch Bold"/>
                <a:ea typeface="Chakra Petch Bold"/>
                <a:cs typeface="Chakra Petch Bold"/>
                <a:sym typeface="Chakra Petch Bold"/>
              </a:rPr>
              <a:t>SUCCESSFUL</a:t>
            </a:r>
          </a:p>
        </p:txBody>
      </p:sp>
    </p:spTree>
  </p:cSld>
  <p:clrMapOvr>
    <a:masterClrMapping/>
  </p:clrMapOvr>
  <mc:AlternateContent xmlns:mc="http://schemas.openxmlformats.org/markup-compatibility/2006" xmlns:p14="http://schemas.microsoft.com/office/powerpoint/2010/main">
    <mc:Choice Requires="p14">
      <p:transition spd="slow" p14:dur="16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ar-EG"/>
          </a:p>
        </p:txBody>
      </p:sp>
      <p:grpSp>
        <p:nvGrpSpPr>
          <p:cNvPr id="3" name="Group 3"/>
          <p:cNvGrpSpPr/>
          <p:nvPr/>
        </p:nvGrpSpPr>
        <p:grpSpPr>
          <a:xfrm>
            <a:off x="10754961" y="2426041"/>
            <a:ext cx="5361022" cy="6172863"/>
            <a:chOff x="0" y="0"/>
            <a:chExt cx="812800" cy="935886"/>
          </a:xfrm>
        </p:grpSpPr>
        <p:sp>
          <p:nvSpPr>
            <p:cNvPr id="4" name="Freeform 4"/>
            <p:cNvSpPr/>
            <p:nvPr/>
          </p:nvSpPr>
          <p:spPr>
            <a:xfrm>
              <a:off x="0" y="0"/>
              <a:ext cx="812800" cy="935886"/>
            </a:xfrm>
            <a:custGeom>
              <a:avLst/>
              <a:gdLst/>
              <a:ahLst/>
              <a:cxnLst/>
              <a:rect l="l" t="t" r="r" b="b"/>
              <a:pathLst>
                <a:path w="812800" h="935886">
                  <a:moveTo>
                    <a:pt x="33215" y="0"/>
                  </a:moveTo>
                  <a:lnTo>
                    <a:pt x="779585" y="0"/>
                  </a:lnTo>
                  <a:cubicBezTo>
                    <a:pt x="788394" y="0"/>
                    <a:pt x="796843" y="3499"/>
                    <a:pt x="803072" y="9728"/>
                  </a:cubicBezTo>
                  <a:cubicBezTo>
                    <a:pt x="809301" y="15957"/>
                    <a:pt x="812800" y="24406"/>
                    <a:pt x="812800" y="33215"/>
                  </a:cubicBezTo>
                  <a:lnTo>
                    <a:pt x="812800" y="902671"/>
                  </a:lnTo>
                  <a:cubicBezTo>
                    <a:pt x="812800" y="911480"/>
                    <a:pt x="809301" y="919928"/>
                    <a:pt x="803072" y="926157"/>
                  </a:cubicBezTo>
                  <a:cubicBezTo>
                    <a:pt x="796843" y="932386"/>
                    <a:pt x="788394" y="935886"/>
                    <a:pt x="779585" y="935886"/>
                  </a:cubicBezTo>
                  <a:lnTo>
                    <a:pt x="33215" y="935886"/>
                  </a:lnTo>
                  <a:cubicBezTo>
                    <a:pt x="24406" y="935886"/>
                    <a:pt x="15957" y="932386"/>
                    <a:pt x="9728" y="926157"/>
                  </a:cubicBezTo>
                  <a:cubicBezTo>
                    <a:pt x="3499" y="919928"/>
                    <a:pt x="0" y="911480"/>
                    <a:pt x="0" y="902671"/>
                  </a:cubicBezTo>
                  <a:lnTo>
                    <a:pt x="0" y="33215"/>
                  </a:lnTo>
                  <a:cubicBezTo>
                    <a:pt x="0" y="24406"/>
                    <a:pt x="3499" y="15957"/>
                    <a:pt x="9728" y="9728"/>
                  </a:cubicBezTo>
                  <a:cubicBezTo>
                    <a:pt x="15957" y="3499"/>
                    <a:pt x="24406" y="0"/>
                    <a:pt x="33215" y="0"/>
                  </a:cubicBezTo>
                  <a:close/>
                </a:path>
              </a:pathLst>
            </a:custGeom>
            <a:blipFill>
              <a:blip r:embed="rId3"/>
              <a:stretch>
                <a:fillRect l="-7571" r="-7571"/>
              </a:stretch>
            </a:blipFill>
          </p:spPr>
          <p:txBody>
            <a:bodyPr/>
            <a:lstStyle/>
            <a:p>
              <a:endParaRPr lang="ar-EG"/>
            </a:p>
          </p:txBody>
        </p:sp>
      </p:grpSp>
      <p:grpSp>
        <p:nvGrpSpPr>
          <p:cNvPr id="5" name="Group 5"/>
          <p:cNvGrpSpPr/>
          <p:nvPr/>
        </p:nvGrpSpPr>
        <p:grpSpPr>
          <a:xfrm>
            <a:off x="10177817" y="1772467"/>
            <a:ext cx="1914309" cy="19143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0C3F7">
                    <a:alpha val="0"/>
                  </a:srgbClr>
                </a:gs>
                <a:gs pos="100000">
                  <a:srgbClr val="1E20E9">
                    <a:alpha val="100000"/>
                  </a:srgbClr>
                </a:gs>
              </a:gsLst>
              <a:lin ang="0"/>
            </a:gradFill>
          </p:spPr>
          <p:txBody>
            <a:bodyPr/>
            <a:lstStyle/>
            <a:p>
              <a:endParaRPr lang="ar-EG"/>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3682" y="258108"/>
            <a:ext cx="4348496" cy="805886"/>
            <a:chOff x="0" y="0"/>
            <a:chExt cx="5797995" cy="1074515"/>
          </a:xfrm>
        </p:grpSpPr>
        <p:grpSp>
          <p:nvGrpSpPr>
            <p:cNvPr id="9" name="Group 9"/>
            <p:cNvGrpSpPr/>
            <p:nvPr/>
          </p:nvGrpSpPr>
          <p:grpSpPr>
            <a:xfrm>
              <a:off x="8093" y="0"/>
              <a:ext cx="923411" cy="1074515"/>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11" name="TextBox 11"/>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2" name="AutoShape 12"/>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3" name="AutoShape 13"/>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4" name="AutoShape 14"/>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5" name="Group 15"/>
            <p:cNvGrpSpPr/>
            <p:nvPr/>
          </p:nvGrpSpPr>
          <p:grpSpPr>
            <a:xfrm>
              <a:off x="212277" y="237596"/>
              <a:ext cx="515042" cy="599322"/>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17" name="TextBox 17"/>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8" name="Freeform 18"/>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9" name="TextBox 19"/>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
        <p:nvSpPr>
          <p:cNvPr id="20" name="Freeform 20"/>
          <p:cNvSpPr/>
          <p:nvPr/>
        </p:nvSpPr>
        <p:spPr>
          <a:xfrm>
            <a:off x="10177817" y="4691177"/>
            <a:ext cx="12214905" cy="10428475"/>
          </a:xfrm>
          <a:custGeom>
            <a:avLst/>
            <a:gdLst/>
            <a:ahLst/>
            <a:cxnLst/>
            <a:rect l="l" t="t" r="r" b="b"/>
            <a:pathLst>
              <a:path w="12214905" h="10428475">
                <a:moveTo>
                  <a:pt x="0" y="0"/>
                </a:moveTo>
                <a:lnTo>
                  <a:pt x="12214904" y="0"/>
                </a:lnTo>
                <a:lnTo>
                  <a:pt x="12214904" y="10428475"/>
                </a:lnTo>
                <a:lnTo>
                  <a:pt x="0" y="10428475"/>
                </a:lnTo>
                <a:lnTo>
                  <a:pt x="0" y="0"/>
                </a:lnTo>
                <a:close/>
              </a:path>
            </a:pathLst>
          </a:custGeom>
          <a:blipFill>
            <a:blip r:embed="rId6"/>
            <a:stretch>
              <a:fillRect/>
            </a:stretch>
          </a:blipFill>
        </p:spPr>
        <p:txBody>
          <a:bodyPr/>
          <a:lstStyle/>
          <a:p>
            <a:endParaRPr lang="ar-EG"/>
          </a:p>
        </p:txBody>
      </p:sp>
      <p:sp>
        <p:nvSpPr>
          <p:cNvPr id="21" name="TextBox 21"/>
          <p:cNvSpPr txBox="1"/>
          <p:nvPr/>
        </p:nvSpPr>
        <p:spPr>
          <a:xfrm>
            <a:off x="15988988" y="9672637"/>
            <a:ext cx="1270312" cy="232777"/>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02</a:t>
            </a:r>
          </a:p>
        </p:txBody>
      </p:sp>
      <p:sp>
        <p:nvSpPr>
          <p:cNvPr id="22" name="TextBox 22"/>
          <p:cNvSpPr txBox="1"/>
          <p:nvPr/>
        </p:nvSpPr>
        <p:spPr>
          <a:xfrm>
            <a:off x="562691" y="3574132"/>
            <a:ext cx="6859669" cy="690116"/>
          </a:xfrm>
          <a:prstGeom prst="rect">
            <a:avLst/>
          </a:prstGeom>
        </p:spPr>
        <p:txBody>
          <a:bodyPr lIns="0" tIns="0" rIns="0" bIns="0" rtlCol="0" anchor="t">
            <a:spAutoFit/>
          </a:bodyPr>
          <a:lstStyle/>
          <a:p>
            <a:pPr algn="l">
              <a:lnSpc>
                <a:spcPts val="5295"/>
              </a:lnSpc>
            </a:pPr>
            <a:r>
              <a:rPr lang="en-US" sz="5243" b="1" spc="-283">
                <a:solidFill>
                  <a:srgbClr val="2900C8"/>
                </a:solidFill>
                <a:latin typeface="Montserrat Bold"/>
                <a:ea typeface="Montserrat Bold"/>
                <a:cs typeface="Montserrat Bold"/>
                <a:sym typeface="Montserrat Bold"/>
              </a:rPr>
              <a:t>Who is tech nova?</a:t>
            </a:r>
          </a:p>
        </p:txBody>
      </p:sp>
      <p:sp>
        <p:nvSpPr>
          <p:cNvPr id="23" name="TextBox 23"/>
          <p:cNvSpPr txBox="1"/>
          <p:nvPr/>
        </p:nvSpPr>
        <p:spPr>
          <a:xfrm>
            <a:off x="562691" y="4644525"/>
            <a:ext cx="9031682" cy="4643628"/>
          </a:xfrm>
          <a:prstGeom prst="rect">
            <a:avLst/>
          </a:prstGeom>
        </p:spPr>
        <p:txBody>
          <a:bodyPr lIns="0" tIns="0" rIns="0" bIns="0" rtlCol="0" anchor="t">
            <a:spAutoFit/>
          </a:bodyPr>
          <a:lstStyle/>
          <a:p>
            <a:pPr algn="l">
              <a:lnSpc>
                <a:spcPts val="4640"/>
              </a:lnSpc>
            </a:pPr>
            <a:r>
              <a:rPr lang="en-US" sz="3899" dirty="0">
                <a:solidFill>
                  <a:srgbClr val="2900C8"/>
                </a:solidFill>
                <a:latin typeface="29LT Riwaya Informal"/>
                <a:ea typeface="29LT Riwaya Informal"/>
                <a:cs typeface="29LT Riwaya Informal"/>
                <a:sym typeface="29LT Riwaya Informal"/>
              </a:rPr>
              <a:t>We are a company specializing in providing integrated IT solutions and services. </a:t>
            </a:r>
          </a:p>
          <a:p>
            <a:pPr algn="l">
              <a:lnSpc>
                <a:spcPts val="4640"/>
              </a:lnSpc>
            </a:pPr>
            <a:r>
              <a:rPr lang="en-US" sz="3899" dirty="0">
                <a:solidFill>
                  <a:srgbClr val="2900C8"/>
                </a:solidFill>
                <a:latin typeface="29LT Riwaya Informal"/>
                <a:ea typeface="29LT Riwaya Informal"/>
                <a:cs typeface="29LT Riwaya Informal"/>
                <a:sym typeface="29LT Riwaya Informal"/>
              </a:rPr>
              <a:t>We work to enable companies and organizations to achieve digital transformation and improve their efficiency by providing high-quality technical services in various fields. </a:t>
            </a:r>
          </a:p>
          <a:p>
            <a:pPr algn="l">
              <a:lnSpc>
                <a:spcPts val="4640"/>
              </a:lnSpc>
            </a:pPr>
            <a:endParaRPr lang="en-US" sz="3899" dirty="0">
              <a:solidFill>
                <a:srgbClr val="2900C8"/>
              </a:solidFill>
              <a:latin typeface="29LT Riwaya Informal"/>
              <a:ea typeface="29LT Riwaya Informal"/>
              <a:cs typeface="29LT Riwaya Informal"/>
              <a:sym typeface="29LT Riwaya Inform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8EAFF">
                <a:alpha val="100000"/>
              </a:srgbClr>
            </a:gs>
            <a:gs pos="100000">
              <a:srgbClr val="1427C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6760280">
            <a:off x="8117630" y="1804014"/>
            <a:ext cx="10077317" cy="9951350"/>
          </a:xfrm>
          <a:custGeom>
            <a:avLst/>
            <a:gdLst/>
            <a:ahLst/>
            <a:cxnLst/>
            <a:rect l="l" t="t" r="r" b="b"/>
            <a:pathLst>
              <a:path w="10077317" h="9951350">
                <a:moveTo>
                  <a:pt x="0" y="0"/>
                </a:moveTo>
                <a:lnTo>
                  <a:pt x="10077317" y="0"/>
                </a:lnTo>
                <a:lnTo>
                  <a:pt x="10077317" y="9951350"/>
                </a:lnTo>
                <a:lnTo>
                  <a:pt x="0" y="9951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a:off x="43586" y="779111"/>
            <a:ext cx="10077317" cy="9951350"/>
          </a:xfrm>
          <a:custGeom>
            <a:avLst/>
            <a:gdLst/>
            <a:ahLst/>
            <a:cxnLst/>
            <a:rect l="l" t="t" r="r" b="b"/>
            <a:pathLst>
              <a:path w="10077317" h="9951350">
                <a:moveTo>
                  <a:pt x="0" y="0"/>
                </a:moveTo>
                <a:lnTo>
                  <a:pt x="10077317" y="0"/>
                </a:lnTo>
                <a:lnTo>
                  <a:pt x="10077317" y="9951351"/>
                </a:lnTo>
                <a:lnTo>
                  <a:pt x="0" y="9951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4" name="Group 4"/>
          <p:cNvGrpSpPr/>
          <p:nvPr/>
        </p:nvGrpSpPr>
        <p:grpSpPr>
          <a:xfrm>
            <a:off x="6504123" y="7113622"/>
            <a:ext cx="2070299" cy="547522"/>
            <a:chOff x="0" y="0"/>
            <a:chExt cx="678974" cy="179565"/>
          </a:xfrm>
        </p:grpSpPr>
        <p:sp>
          <p:nvSpPr>
            <p:cNvPr id="5" name="Freeform 5"/>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6" name="TextBox 6"/>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sp>
        <p:nvSpPr>
          <p:cNvPr id="7" name="Freeform 7"/>
          <p:cNvSpPr/>
          <p:nvPr/>
        </p:nvSpPr>
        <p:spPr>
          <a:xfrm>
            <a:off x="-355685" y="0"/>
            <a:ext cx="18725648" cy="7067529"/>
          </a:xfrm>
          <a:custGeom>
            <a:avLst/>
            <a:gdLst/>
            <a:ahLst/>
            <a:cxnLst/>
            <a:rect l="l" t="t" r="r" b="b"/>
            <a:pathLst>
              <a:path w="18725648" h="7067529">
                <a:moveTo>
                  <a:pt x="0" y="0"/>
                </a:moveTo>
                <a:lnTo>
                  <a:pt x="18725648" y="0"/>
                </a:lnTo>
                <a:lnTo>
                  <a:pt x="18725648" y="7067529"/>
                </a:lnTo>
                <a:lnTo>
                  <a:pt x="0" y="7067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grpSp>
        <p:nvGrpSpPr>
          <p:cNvPr id="8" name="Group 8"/>
          <p:cNvGrpSpPr/>
          <p:nvPr/>
        </p:nvGrpSpPr>
        <p:grpSpPr>
          <a:xfrm>
            <a:off x="6507285" y="5474307"/>
            <a:ext cx="2070299" cy="547522"/>
            <a:chOff x="0" y="0"/>
            <a:chExt cx="678974" cy="179565"/>
          </a:xfrm>
        </p:grpSpPr>
        <p:sp>
          <p:nvSpPr>
            <p:cNvPr id="9" name="Freeform 9"/>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0" name="TextBox 10"/>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sp>
        <p:nvSpPr>
          <p:cNvPr id="11" name="AutoShape 11"/>
          <p:cNvSpPr/>
          <p:nvPr/>
        </p:nvSpPr>
        <p:spPr>
          <a:xfrm flipV="1">
            <a:off x="2602573" y="8816030"/>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2" name="AutoShape 12"/>
          <p:cNvSpPr/>
          <p:nvPr/>
        </p:nvSpPr>
        <p:spPr>
          <a:xfrm flipV="1">
            <a:off x="5015892" y="8816030"/>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3" name="AutoShape 13"/>
          <p:cNvSpPr/>
          <p:nvPr/>
        </p:nvSpPr>
        <p:spPr>
          <a:xfrm flipH="1" flipV="1">
            <a:off x="7539860" y="8794778"/>
            <a:ext cx="3162"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4" name="AutoShape 14"/>
          <p:cNvSpPr/>
          <p:nvPr/>
        </p:nvSpPr>
        <p:spPr>
          <a:xfrm flipV="1">
            <a:off x="13364182" y="8816030"/>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5" name="AutoShape 15"/>
          <p:cNvSpPr/>
          <p:nvPr/>
        </p:nvSpPr>
        <p:spPr>
          <a:xfrm flipV="1">
            <a:off x="15764430" y="8816030"/>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grpSp>
        <p:nvGrpSpPr>
          <p:cNvPr id="16" name="Group 16"/>
          <p:cNvGrpSpPr/>
          <p:nvPr/>
        </p:nvGrpSpPr>
        <p:grpSpPr>
          <a:xfrm>
            <a:off x="6507285" y="8325118"/>
            <a:ext cx="2070299" cy="547522"/>
            <a:chOff x="0" y="0"/>
            <a:chExt cx="678974" cy="179565"/>
          </a:xfrm>
        </p:grpSpPr>
        <p:sp>
          <p:nvSpPr>
            <p:cNvPr id="17" name="Freeform 17"/>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8" name="TextBox 18"/>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9" name="Group 19"/>
          <p:cNvGrpSpPr/>
          <p:nvPr/>
        </p:nvGrpSpPr>
        <p:grpSpPr>
          <a:xfrm>
            <a:off x="1566836" y="7134874"/>
            <a:ext cx="2070299" cy="547522"/>
            <a:chOff x="0" y="0"/>
            <a:chExt cx="678974" cy="179565"/>
          </a:xfrm>
        </p:grpSpPr>
        <p:sp>
          <p:nvSpPr>
            <p:cNvPr id="20" name="Freeform 20"/>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21" name="TextBox 21"/>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22" name="Group 22"/>
          <p:cNvGrpSpPr/>
          <p:nvPr/>
        </p:nvGrpSpPr>
        <p:grpSpPr>
          <a:xfrm>
            <a:off x="1566836" y="5495560"/>
            <a:ext cx="2070299" cy="547522"/>
            <a:chOff x="0" y="0"/>
            <a:chExt cx="678974" cy="179565"/>
          </a:xfrm>
        </p:grpSpPr>
        <p:sp>
          <p:nvSpPr>
            <p:cNvPr id="23" name="Freeform 23"/>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24" name="TextBox 24"/>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25" name="Group 25"/>
          <p:cNvGrpSpPr/>
          <p:nvPr/>
        </p:nvGrpSpPr>
        <p:grpSpPr>
          <a:xfrm>
            <a:off x="1566836" y="8346370"/>
            <a:ext cx="2070299" cy="547522"/>
            <a:chOff x="0" y="0"/>
            <a:chExt cx="678974" cy="179565"/>
          </a:xfrm>
        </p:grpSpPr>
        <p:sp>
          <p:nvSpPr>
            <p:cNvPr id="26" name="Freeform 26"/>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27" name="TextBox 27"/>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28" name="Group 28"/>
          <p:cNvGrpSpPr/>
          <p:nvPr/>
        </p:nvGrpSpPr>
        <p:grpSpPr>
          <a:xfrm>
            <a:off x="12328445" y="5495560"/>
            <a:ext cx="2070299" cy="547522"/>
            <a:chOff x="0" y="0"/>
            <a:chExt cx="678974" cy="179565"/>
          </a:xfrm>
        </p:grpSpPr>
        <p:sp>
          <p:nvSpPr>
            <p:cNvPr id="29" name="Freeform 29"/>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0" name="TextBox 30"/>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1" name="Group 31"/>
          <p:cNvGrpSpPr/>
          <p:nvPr/>
        </p:nvGrpSpPr>
        <p:grpSpPr>
          <a:xfrm>
            <a:off x="12328445" y="8346370"/>
            <a:ext cx="2070299" cy="547522"/>
            <a:chOff x="0" y="0"/>
            <a:chExt cx="678974" cy="179565"/>
          </a:xfrm>
        </p:grpSpPr>
        <p:sp>
          <p:nvSpPr>
            <p:cNvPr id="32" name="Freeform 32"/>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3" name="TextBox 33"/>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4" name="Group 34"/>
          <p:cNvGrpSpPr/>
          <p:nvPr/>
        </p:nvGrpSpPr>
        <p:grpSpPr>
          <a:xfrm>
            <a:off x="12328445" y="7134874"/>
            <a:ext cx="2070299" cy="547522"/>
            <a:chOff x="0" y="0"/>
            <a:chExt cx="678974" cy="179565"/>
          </a:xfrm>
        </p:grpSpPr>
        <p:sp>
          <p:nvSpPr>
            <p:cNvPr id="35" name="Freeform 35"/>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6" name="TextBox 36"/>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7" name="Group 37"/>
          <p:cNvGrpSpPr/>
          <p:nvPr/>
        </p:nvGrpSpPr>
        <p:grpSpPr>
          <a:xfrm>
            <a:off x="3967084" y="7134874"/>
            <a:ext cx="2070299" cy="547522"/>
            <a:chOff x="0" y="0"/>
            <a:chExt cx="678974" cy="179565"/>
          </a:xfrm>
        </p:grpSpPr>
        <p:sp>
          <p:nvSpPr>
            <p:cNvPr id="38" name="Freeform 38"/>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9" name="TextBox 39"/>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40" name="Group 40"/>
          <p:cNvGrpSpPr/>
          <p:nvPr/>
        </p:nvGrpSpPr>
        <p:grpSpPr>
          <a:xfrm>
            <a:off x="3967084" y="5495560"/>
            <a:ext cx="2070299" cy="547522"/>
            <a:chOff x="0" y="0"/>
            <a:chExt cx="678974" cy="179565"/>
          </a:xfrm>
        </p:grpSpPr>
        <p:sp>
          <p:nvSpPr>
            <p:cNvPr id="41" name="Freeform 41"/>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42" name="TextBox 42"/>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43" name="Group 43"/>
          <p:cNvGrpSpPr/>
          <p:nvPr/>
        </p:nvGrpSpPr>
        <p:grpSpPr>
          <a:xfrm>
            <a:off x="3967084" y="8346370"/>
            <a:ext cx="2070299" cy="547522"/>
            <a:chOff x="0" y="0"/>
            <a:chExt cx="678974" cy="179565"/>
          </a:xfrm>
        </p:grpSpPr>
        <p:sp>
          <p:nvSpPr>
            <p:cNvPr id="44" name="Freeform 44"/>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45" name="TextBox 45"/>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46" name="Group 46"/>
          <p:cNvGrpSpPr/>
          <p:nvPr/>
        </p:nvGrpSpPr>
        <p:grpSpPr>
          <a:xfrm>
            <a:off x="14728693" y="5495560"/>
            <a:ext cx="2070299" cy="547522"/>
            <a:chOff x="0" y="0"/>
            <a:chExt cx="678974" cy="179565"/>
          </a:xfrm>
        </p:grpSpPr>
        <p:sp>
          <p:nvSpPr>
            <p:cNvPr id="47" name="Freeform 47"/>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48" name="TextBox 48"/>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49" name="Group 49"/>
          <p:cNvGrpSpPr/>
          <p:nvPr/>
        </p:nvGrpSpPr>
        <p:grpSpPr>
          <a:xfrm>
            <a:off x="14728693" y="8346370"/>
            <a:ext cx="2070299" cy="547522"/>
            <a:chOff x="0" y="0"/>
            <a:chExt cx="678974" cy="179565"/>
          </a:xfrm>
        </p:grpSpPr>
        <p:sp>
          <p:nvSpPr>
            <p:cNvPr id="50" name="Freeform 50"/>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51" name="TextBox 51"/>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52" name="Group 52"/>
          <p:cNvGrpSpPr/>
          <p:nvPr/>
        </p:nvGrpSpPr>
        <p:grpSpPr>
          <a:xfrm>
            <a:off x="14728693" y="7134874"/>
            <a:ext cx="2070299" cy="547522"/>
            <a:chOff x="0" y="0"/>
            <a:chExt cx="678974" cy="179565"/>
          </a:xfrm>
        </p:grpSpPr>
        <p:sp>
          <p:nvSpPr>
            <p:cNvPr id="53" name="Freeform 53"/>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54" name="TextBox 54"/>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55" name="Group 55"/>
          <p:cNvGrpSpPr/>
          <p:nvPr/>
        </p:nvGrpSpPr>
        <p:grpSpPr>
          <a:xfrm>
            <a:off x="6504123" y="6884487"/>
            <a:ext cx="2070299" cy="314766"/>
            <a:chOff x="0" y="0"/>
            <a:chExt cx="678974" cy="103230"/>
          </a:xfrm>
        </p:grpSpPr>
        <p:sp>
          <p:nvSpPr>
            <p:cNvPr id="56" name="Freeform 56"/>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57" name="TextBox 57"/>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58" name="Group 58"/>
          <p:cNvGrpSpPr/>
          <p:nvPr/>
        </p:nvGrpSpPr>
        <p:grpSpPr>
          <a:xfrm>
            <a:off x="6507285" y="5245173"/>
            <a:ext cx="2070299" cy="314766"/>
            <a:chOff x="0" y="0"/>
            <a:chExt cx="678974" cy="103230"/>
          </a:xfrm>
        </p:grpSpPr>
        <p:sp>
          <p:nvSpPr>
            <p:cNvPr id="59" name="Freeform 59"/>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60" name="TextBox 60"/>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61" name="Group 61"/>
          <p:cNvGrpSpPr/>
          <p:nvPr/>
        </p:nvGrpSpPr>
        <p:grpSpPr>
          <a:xfrm>
            <a:off x="6507285" y="8095983"/>
            <a:ext cx="2070299" cy="314766"/>
            <a:chOff x="0" y="0"/>
            <a:chExt cx="678974" cy="103230"/>
          </a:xfrm>
        </p:grpSpPr>
        <p:sp>
          <p:nvSpPr>
            <p:cNvPr id="62" name="Freeform 62"/>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63" name="TextBox 63"/>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64" name="Group 64"/>
          <p:cNvGrpSpPr/>
          <p:nvPr/>
        </p:nvGrpSpPr>
        <p:grpSpPr>
          <a:xfrm>
            <a:off x="1566836" y="6905739"/>
            <a:ext cx="2070299" cy="314766"/>
            <a:chOff x="0" y="0"/>
            <a:chExt cx="678974" cy="103230"/>
          </a:xfrm>
        </p:grpSpPr>
        <p:sp>
          <p:nvSpPr>
            <p:cNvPr id="65" name="Freeform 65"/>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66" name="TextBox 66"/>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67" name="Group 67"/>
          <p:cNvGrpSpPr/>
          <p:nvPr/>
        </p:nvGrpSpPr>
        <p:grpSpPr>
          <a:xfrm>
            <a:off x="1566836" y="5266425"/>
            <a:ext cx="2070299" cy="314766"/>
            <a:chOff x="0" y="0"/>
            <a:chExt cx="678974" cy="103230"/>
          </a:xfrm>
        </p:grpSpPr>
        <p:sp>
          <p:nvSpPr>
            <p:cNvPr id="68" name="Freeform 68"/>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69" name="TextBox 69"/>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70" name="Group 70"/>
          <p:cNvGrpSpPr/>
          <p:nvPr/>
        </p:nvGrpSpPr>
        <p:grpSpPr>
          <a:xfrm>
            <a:off x="1566836" y="8117236"/>
            <a:ext cx="2070299" cy="314766"/>
            <a:chOff x="0" y="0"/>
            <a:chExt cx="678974" cy="103230"/>
          </a:xfrm>
        </p:grpSpPr>
        <p:sp>
          <p:nvSpPr>
            <p:cNvPr id="71" name="Freeform 71"/>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72" name="TextBox 72"/>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73" name="Group 73"/>
          <p:cNvGrpSpPr/>
          <p:nvPr/>
        </p:nvGrpSpPr>
        <p:grpSpPr>
          <a:xfrm>
            <a:off x="12328445" y="5266425"/>
            <a:ext cx="2070299" cy="314766"/>
            <a:chOff x="0" y="0"/>
            <a:chExt cx="678974" cy="103230"/>
          </a:xfrm>
        </p:grpSpPr>
        <p:sp>
          <p:nvSpPr>
            <p:cNvPr id="74" name="Freeform 74"/>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75" name="TextBox 75"/>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76" name="Group 76"/>
          <p:cNvGrpSpPr/>
          <p:nvPr/>
        </p:nvGrpSpPr>
        <p:grpSpPr>
          <a:xfrm>
            <a:off x="12328445" y="8117236"/>
            <a:ext cx="2070299" cy="314766"/>
            <a:chOff x="0" y="0"/>
            <a:chExt cx="678974" cy="103230"/>
          </a:xfrm>
        </p:grpSpPr>
        <p:sp>
          <p:nvSpPr>
            <p:cNvPr id="77" name="Freeform 77"/>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78" name="TextBox 78"/>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79" name="Group 79"/>
          <p:cNvGrpSpPr/>
          <p:nvPr/>
        </p:nvGrpSpPr>
        <p:grpSpPr>
          <a:xfrm>
            <a:off x="12328445" y="6905739"/>
            <a:ext cx="2070299" cy="314766"/>
            <a:chOff x="0" y="0"/>
            <a:chExt cx="678974" cy="103230"/>
          </a:xfrm>
        </p:grpSpPr>
        <p:sp>
          <p:nvSpPr>
            <p:cNvPr id="80" name="Freeform 80"/>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81" name="TextBox 81"/>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82" name="Group 82"/>
          <p:cNvGrpSpPr>
            <a:grpSpLocks noChangeAspect="1"/>
          </p:cNvGrpSpPr>
          <p:nvPr/>
        </p:nvGrpSpPr>
        <p:grpSpPr>
          <a:xfrm>
            <a:off x="6294534" y="7092098"/>
            <a:ext cx="586135" cy="605360"/>
            <a:chOff x="0" y="0"/>
            <a:chExt cx="6350000" cy="6558280"/>
          </a:xfrm>
        </p:grpSpPr>
        <p:sp>
          <p:nvSpPr>
            <p:cNvPr id="83" name="Freeform 8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t="-9167"/>
              </a:stretch>
            </a:blipFill>
          </p:spPr>
          <p:txBody>
            <a:bodyPr/>
            <a:lstStyle/>
            <a:p>
              <a:endParaRPr lang="ar-EG"/>
            </a:p>
          </p:txBody>
        </p:sp>
        <p:sp>
          <p:nvSpPr>
            <p:cNvPr id="84" name="Freeform 8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grpSp>
        <p:nvGrpSpPr>
          <p:cNvPr id="85" name="Group 85"/>
          <p:cNvGrpSpPr/>
          <p:nvPr/>
        </p:nvGrpSpPr>
        <p:grpSpPr>
          <a:xfrm>
            <a:off x="3967084" y="6905739"/>
            <a:ext cx="2070299" cy="314766"/>
            <a:chOff x="0" y="0"/>
            <a:chExt cx="678974" cy="103230"/>
          </a:xfrm>
        </p:grpSpPr>
        <p:sp>
          <p:nvSpPr>
            <p:cNvPr id="86" name="Freeform 86"/>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87" name="TextBox 87"/>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88" name="Group 88"/>
          <p:cNvGrpSpPr/>
          <p:nvPr/>
        </p:nvGrpSpPr>
        <p:grpSpPr>
          <a:xfrm>
            <a:off x="3967084" y="5266425"/>
            <a:ext cx="2070299" cy="314766"/>
            <a:chOff x="0" y="0"/>
            <a:chExt cx="678974" cy="103230"/>
          </a:xfrm>
        </p:grpSpPr>
        <p:sp>
          <p:nvSpPr>
            <p:cNvPr id="89" name="Freeform 89"/>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90" name="TextBox 90"/>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91" name="Group 91"/>
          <p:cNvGrpSpPr/>
          <p:nvPr/>
        </p:nvGrpSpPr>
        <p:grpSpPr>
          <a:xfrm>
            <a:off x="3967084" y="8117236"/>
            <a:ext cx="2070299" cy="314766"/>
            <a:chOff x="0" y="0"/>
            <a:chExt cx="678974" cy="103230"/>
          </a:xfrm>
        </p:grpSpPr>
        <p:sp>
          <p:nvSpPr>
            <p:cNvPr id="92" name="Freeform 92"/>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93" name="TextBox 93"/>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94" name="Group 94"/>
          <p:cNvGrpSpPr/>
          <p:nvPr/>
        </p:nvGrpSpPr>
        <p:grpSpPr>
          <a:xfrm>
            <a:off x="14728693" y="5266425"/>
            <a:ext cx="2070299" cy="314766"/>
            <a:chOff x="0" y="0"/>
            <a:chExt cx="678974" cy="103230"/>
          </a:xfrm>
        </p:grpSpPr>
        <p:sp>
          <p:nvSpPr>
            <p:cNvPr id="95" name="Freeform 95"/>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96" name="TextBox 96"/>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97" name="Group 97"/>
          <p:cNvGrpSpPr/>
          <p:nvPr/>
        </p:nvGrpSpPr>
        <p:grpSpPr>
          <a:xfrm>
            <a:off x="14728693" y="8117236"/>
            <a:ext cx="2070299" cy="314766"/>
            <a:chOff x="0" y="0"/>
            <a:chExt cx="678974" cy="103230"/>
          </a:xfrm>
        </p:grpSpPr>
        <p:sp>
          <p:nvSpPr>
            <p:cNvPr id="98" name="Freeform 98"/>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99" name="TextBox 99"/>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100" name="Group 100"/>
          <p:cNvGrpSpPr/>
          <p:nvPr/>
        </p:nvGrpSpPr>
        <p:grpSpPr>
          <a:xfrm>
            <a:off x="14728693" y="6905739"/>
            <a:ext cx="2070299" cy="314766"/>
            <a:chOff x="0" y="0"/>
            <a:chExt cx="678974" cy="103230"/>
          </a:xfrm>
        </p:grpSpPr>
        <p:sp>
          <p:nvSpPr>
            <p:cNvPr id="101" name="Freeform 101"/>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02" name="TextBox 102"/>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sp>
        <p:nvSpPr>
          <p:cNvPr id="103" name="TextBox 103"/>
          <p:cNvSpPr txBox="1"/>
          <p:nvPr/>
        </p:nvSpPr>
        <p:spPr>
          <a:xfrm>
            <a:off x="8388811" y="1202577"/>
            <a:ext cx="1510378"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CEO</a:t>
            </a:r>
          </a:p>
        </p:txBody>
      </p:sp>
      <p:sp>
        <p:nvSpPr>
          <p:cNvPr id="104" name="AutoShape 104"/>
          <p:cNvSpPr/>
          <p:nvPr/>
        </p:nvSpPr>
        <p:spPr>
          <a:xfrm flipV="1">
            <a:off x="7539273" y="6021829"/>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05" name="AutoShape 105"/>
          <p:cNvSpPr/>
          <p:nvPr/>
        </p:nvSpPr>
        <p:spPr>
          <a:xfrm flipV="1">
            <a:off x="7539273" y="1897724"/>
            <a:ext cx="3162" cy="666599"/>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06" name="AutoShape 106"/>
          <p:cNvSpPr/>
          <p:nvPr/>
        </p:nvSpPr>
        <p:spPr>
          <a:xfrm flipV="1">
            <a:off x="7539273" y="3340979"/>
            <a:ext cx="0" cy="692697"/>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07" name="AutoShape 107"/>
          <p:cNvSpPr/>
          <p:nvPr/>
        </p:nvSpPr>
        <p:spPr>
          <a:xfrm flipV="1">
            <a:off x="3802110" y="3362232"/>
            <a:ext cx="0" cy="346916"/>
          </a:xfrm>
          <a:prstGeom prst="line">
            <a:avLst/>
          </a:prstGeom>
          <a:ln w="28575"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ar-EG"/>
          </a:p>
        </p:txBody>
      </p:sp>
      <p:sp>
        <p:nvSpPr>
          <p:cNvPr id="108" name="AutoShape 108"/>
          <p:cNvSpPr/>
          <p:nvPr/>
        </p:nvSpPr>
        <p:spPr>
          <a:xfrm flipV="1">
            <a:off x="2601985" y="4831585"/>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09" name="AutoShape 109"/>
          <p:cNvSpPr/>
          <p:nvPr/>
        </p:nvSpPr>
        <p:spPr>
          <a:xfrm flipV="1">
            <a:off x="2601985" y="7682396"/>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0" name="AutoShape 110"/>
          <p:cNvSpPr/>
          <p:nvPr/>
        </p:nvSpPr>
        <p:spPr>
          <a:xfrm flipV="1">
            <a:off x="5015304" y="7682396"/>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1" name="AutoShape 111"/>
          <p:cNvSpPr/>
          <p:nvPr/>
        </p:nvSpPr>
        <p:spPr>
          <a:xfrm flipH="1" flipV="1">
            <a:off x="7539273" y="7661143"/>
            <a:ext cx="3162"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2" name="AutoShape 112"/>
          <p:cNvSpPr/>
          <p:nvPr/>
        </p:nvSpPr>
        <p:spPr>
          <a:xfrm flipV="1">
            <a:off x="13363595" y="7682396"/>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3" name="AutoShape 113"/>
          <p:cNvSpPr/>
          <p:nvPr/>
        </p:nvSpPr>
        <p:spPr>
          <a:xfrm flipV="1">
            <a:off x="15763843" y="7682396"/>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4" name="AutoShape 114"/>
          <p:cNvSpPr/>
          <p:nvPr/>
        </p:nvSpPr>
        <p:spPr>
          <a:xfrm flipV="1">
            <a:off x="4999060" y="4831585"/>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5" name="AutoShape 115"/>
          <p:cNvSpPr/>
          <p:nvPr/>
        </p:nvSpPr>
        <p:spPr>
          <a:xfrm flipV="1">
            <a:off x="7543021" y="4810333"/>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6" name="AutoShape 116"/>
          <p:cNvSpPr/>
          <p:nvPr/>
        </p:nvSpPr>
        <p:spPr>
          <a:xfrm flipV="1">
            <a:off x="13363595" y="4831585"/>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7" name="AutoShape 117"/>
          <p:cNvSpPr/>
          <p:nvPr/>
        </p:nvSpPr>
        <p:spPr>
          <a:xfrm flipV="1">
            <a:off x="15760682" y="4858374"/>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118" name="AutoShape 118"/>
          <p:cNvSpPr/>
          <p:nvPr/>
        </p:nvSpPr>
        <p:spPr>
          <a:xfrm flipV="1">
            <a:off x="14553017" y="3362232"/>
            <a:ext cx="0" cy="346916"/>
          </a:xfrm>
          <a:prstGeom prst="line">
            <a:avLst/>
          </a:prstGeom>
          <a:ln w="28575"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ar-EG"/>
          </a:p>
        </p:txBody>
      </p:sp>
      <p:sp>
        <p:nvSpPr>
          <p:cNvPr id="119" name="AutoShape 119"/>
          <p:cNvSpPr/>
          <p:nvPr/>
        </p:nvSpPr>
        <p:spPr>
          <a:xfrm flipV="1">
            <a:off x="5549974" y="2495893"/>
            <a:ext cx="9717967" cy="121709"/>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arrow" w="med" len="sm"/>
          </a:ln>
        </p:spPr>
        <p:txBody>
          <a:bodyPr/>
          <a:lstStyle/>
          <a:p>
            <a:endParaRPr lang="ar-EG"/>
          </a:p>
        </p:txBody>
      </p:sp>
      <p:sp>
        <p:nvSpPr>
          <p:cNvPr id="120" name="AutoShape 120"/>
          <p:cNvSpPr/>
          <p:nvPr/>
        </p:nvSpPr>
        <p:spPr>
          <a:xfrm>
            <a:off x="2601985" y="4054929"/>
            <a:ext cx="2400248" cy="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arrow" w="med" len="sm"/>
          </a:ln>
        </p:spPr>
        <p:txBody>
          <a:bodyPr/>
          <a:lstStyle/>
          <a:p>
            <a:endParaRPr lang="ar-EG"/>
          </a:p>
        </p:txBody>
      </p:sp>
      <p:sp>
        <p:nvSpPr>
          <p:cNvPr id="121" name="AutoShape 121"/>
          <p:cNvSpPr/>
          <p:nvPr/>
        </p:nvSpPr>
        <p:spPr>
          <a:xfrm>
            <a:off x="13363595" y="4054929"/>
            <a:ext cx="2400248" cy="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arrow" w="med" len="sm"/>
          </a:ln>
        </p:spPr>
        <p:txBody>
          <a:bodyPr/>
          <a:lstStyle/>
          <a:p>
            <a:endParaRPr lang="ar-EG"/>
          </a:p>
        </p:txBody>
      </p:sp>
      <p:sp>
        <p:nvSpPr>
          <p:cNvPr id="122" name="Freeform 122"/>
          <p:cNvSpPr/>
          <p:nvPr/>
        </p:nvSpPr>
        <p:spPr>
          <a:xfrm>
            <a:off x="16176295" y="391519"/>
            <a:ext cx="1083005" cy="901601"/>
          </a:xfrm>
          <a:custGeom>
            <a:avLst/>
            <a:gdLst/>
            <a:ahLst/>
            <a:cxnLst/>
            <a:rect l="l" t="t" r="r" b="b"/>
            <a:pathLst>
              <a:path w="1083005" h="901601">
                <a:moveTo>
                  <a:pt x="0" y="0"/>
                </a:moveTo>
                <a:lnTo>
                  <a:pt x="1083005" y="0"/>
                </a:lnTo>
                <a:lnTo>
                  <a:pt x="1083005" y="901602"/>
                </a:lnTo>
                <a:lnTo>
                  <a:pt x="0" y="901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23" name="Freeform 123"/>
          <p:cNvSpPr/>
          <p:nvPr/>
        </p:nvSpPr>
        <p:spPr>
          <a:xfrm>
            <a:off x="1028700" y="1028700"/>
            <a:ext cx="1191289" cy="991748"/>
          </a:xfrm>
          <a:custGeom>
            <a:avLst/>
            <a:gdLst/>
            <a:ahLst/>
            <a:cxnLst/>
            <a:rect l="l" t="t" r="r" b="b"/>
            <a:pathLst>
              <a:path w="1191289" h="991748">
                <a:moveTo>
                  <a:pt x="0" y="0"/>
                </a:moveTo>
                <a:lnTo>
                  <a:pt x="1191289" y="0"/>
                </a:lnTo>
                <a:lnTo>
                  <a:pt x="1191289" y="991748"/>
                </a:lnTo>
                <a:lnTo>
                  <a:pt x="0" y="9917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24" name="AutoShape 124"/>
          <p:cNvSpPr/>
          <p:nvPr/>
        </p:nvSpPr>
        <p:spPr>
          <a:xfrm flipV="1">
            <a:off x="11084013" y="1959464"/>
            <a:ext cx="3162" cy="666599"/>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grpSp>
        <p:nvGrpSpPr>
          <p:cNvPr id="125" name="Group 125"/>
          <p:cNvGrpSpPr/>
          <p:nvPr/>
        </p:nvGrpSpPr>
        <p:grpSpPr>
          <a:xfrm>
            <a:off x="8019949" y="1418021"/>
            <a:ext cx="3086152" cy="725236"/>
            <a:chOff x="0" y="0"/>
            <a:chExt cx="925412" cy="217469"/>
          </a:xfrm>
        </p:grpSpPr>
        <p:sp>
          <p:nvSpPr>
            <p:cNvPr id="126" name="Freeform 126"/>
            <p:cNvSpPr/>
            <p:nvPr/>
          </p:nvSpPr>
          <p:spPr>
            <a:xfrm>
              <a:off x="0" y="0"/>
              <a:ext cx="925412" cy="217469"/>
            </a:xfrm>
            <a:custGeom>
              <a:avLst/>
              <a:gdLst/>
              <a:ahLst/>
              <a:cxnLst/>
              <a:rect l="l" t="t" r="r" b="b"/>
              <a:pathLst>
                <a:path w="925412" h="217469">
                  <a:moveTo>
                    <a:pt x="57698" y="0"/>
                  </a:moveTo>
                  <a:lnTo>
                    <a:pt x="867714" y="0"/>
                  </a:lnTo>
                  <a:cubicBezTo>
                    <a:pt x="899580" y="0"/>
                    <a:pt x="925412" y="25832"/>
                    <a:pt x="925412" y="57698"/>
                  </a:cubicBezTo>
                  <a:lnTo>
                    <a:pt x="925412" y="159771"/>
                  </a:lnTo>
                  <a:cubicBezTo>
                    <a:pt x="925412" y="191637"/>
                    <a:pt x="899580" y="217469"/>
                    <a:pt x="867714" y="217469"/>
                  </a:cubicBezTo>
                  <a:lnTo>
                    <a:pt x="57698" y="217469"/>
                  </a:lnTo>
                  <a:cubicBezTo>
                    <a:pt x="25832" y="217469"/>
                    <a:pt x="0" y="191637"/>
                    <a:pt x="0" y="159771"/>
                  </a:cubicBezTo>
                  <a:lnTo>
                    <a:pt x="0" y="57698"/>
                  </a:lnTo>
                  <a:cubicBezTo>
                    <a:pt x="0" y="25832"/>
                    <a:pt x="25832" y="0"/>
                    <a:pt x="57698" y="0"/>
                  </a:cubicBezTo>
                  <a:close/>
                </a:path>
              </a:pathLst>
            </a:custGeom>
            <a:solidFill>
              <a:srgbClr val="FFFFFF"/>
            </a:solidFill>
            <a:ln w="57150" cap="rnd">
              <a:solidFill>
                <a:srgbClr val="000000"/>
              </a:solidFill>
              <a:prstDash val="solid"/>
              <a:round/>
            </a:ln>
          </p:spPr>
          <p:txBody>
            <a:bodyPr/>
            <a:lstStyle/>
            <a:p>
              <a:endParaRPr lang="ar-EG"/>
            </a:p>
          </p:txBody>
        </p:sp>
        <p:sp>
          <p:nvSpPr>
            <p:cNvPr id="127" name="TextBox 127"/>
            <p:cNvSpPr txBox="1"/>
            <p:nvPr/>
          </p:nvSpPr>
          <p:spPr>
            <a:xfrm>
              <a:off x="0" y="-38100"/>
              <a:ext cx="925412" cy="255569"/>
            </a:xfrm>
            <a:prstGeom prst="rect">
              <a:avLst/>
            </a:prstGeom>
          </p:spPr>
          <p:txBody>
            <a:bodyPr lIns="62745" tIns="62745" rIns="62745" bIns="62745" rtlCol="0" anchor="ctr"/>
            <a:lstStyle/>
            <a:p>
              <a:pPr algn="ctr">
                <a:lnSpc>
                  <a:spcPts val="2756"/>
                </a:lnSpc>
              </a:pPr>
              <a:endParaRPr/>
            </a:p>
          </p:txBody>
        </p:sp>
      </p:grpSp>
      <p:sp>
        <p:nvSpPr>
          <p:cNvPr id="128" name="Freeform 128"/>
          <p:cNvSpPr/>
          <p:nvPr/>
        </p:nvSpPr>
        <p:spPr>
          <a:xfrm>
            <a:off x="8105689" y="1028700"/>
            <a:ext cx="3000412" cy="436424"/>
          </a:xfrm>
          <a:custGeom>
            <a:avLst/>
            <a:gdLst/>
            <a:ahLst/>
            <a:cxnLst/>
            <a:rect l="l" t="t" r="r" b="b"/>
            <a:pathLst>
              <a:path w="3000412" h="436424">
                <a:moveTo>
                  <a:pt x="0" y="0"/>
                </a:moveTo>
                <a:lnTo>
                  <a:pt x="3000412" y="0"/>
                </a:lnTo>
                <a:lnTo>
                  <a:pt x="3000412" y="436424"/>
                </a:lnTo>
                <a:lnTo>
                  <a:pt x="0" y="4364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grpSp>
        <p:nvGrpSpPr>
          <p:cNvPr id="129" name="Group 129"/>
          <p:cNvGrpSpPr>
            <a:grpSpLocks noChangeAspect="1"/>
          </p:cNvGrpSpPr>
          <p:nvPr/>
        </p:nvGrpSpPr>
        <p:grpSpPr>
          <a:xfrm>
            <a:off x="7484396" y="1286043"/>
            <a:ext cx="898092" cy="927549"/>
            <a:chOff x="0" y="0"/>
            <a:chExt cx="6350000" cy="6558280"/>
          </a:xfrm>
        </p:grpSpPr>
        <p:sp>
          <p:nvSpPr>
            <p:cNvPr id="130" name="Freeform 13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1679" r="-1679"/>
              </a:stretch>
            </a:blipFill>
          </p:spPr>
          <p:txBody>
            <a:bodyPr/>
            <a:lstStyle/>
            <a:p>
              <a:endParaRPr lang="ar-EG"/>
            </a:p>
          </p:txBody>
        </p:sp>
        <p:sp>
          <p:nvSpPr>
            <p:cNvPr id="131" name="Freeform 13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grpSp>
        <p:nvGrpSpPr>
          <p:cNvPr id="132" name="Group 132"/>
          <p:cNvGrpSpPr/>
          <p:nvPr/>
        </p:nvGrpSpPr>
        <p:grpSpPr>
          <a:xfrm>
            <a:off x="2148628" y="2765299"/>
            <a:ext cx="3098384" cy="834216"/>
            <a:chOff x="0" y="0"/>
            <a:chExt cx="1002274" cy="269855"/>
          </a:xfrm>
        </p:grpSpPr>
        <p:sp>
          <p:nvSpPr>
            <p:cNvPr id="133" name="Freeform 133"/>
            <p:cNvSpPr/>
            <p:nvPr/>
          </p:nvSpPr>
          <p:spPr>
            <a:xfrm>
              <a:off x="0" y="0"/>
              <a:ext cx="1002274" cy="269855"/>
            </a:xfrm>
            <a:custGeom>
              <a:avLst/>
              <a:gdLst/>
              <a:ahLst/>
              <a:cxnLst/>
              <a:rect l="l" t="t" r="r" b="b"/>
              <a:pathLst>
                <a:path w="1002274" h="269855">
                  <a:moveTo>
                    <a:pt x="57470" y="0"/>
                  </a:moveTo>
                  <a:lnTo>
                    <a:pt x="944804" y="0"/>
                  </a:lnTo>
                  <a:cubicBezTo>
                    <a:pt x="976544" y="0"/>
                    <a:pt x="1002274" y="25730"/>
                    <a:pt x="1002274" y="57470"/>
                  </a:cubicBezTo>
                  <a:lnTo>
                    <a:pt x="1002274" y="212385"/>
                  </a:lnTo>
                  <a:cubicBezTo>
                    <a:pt x="1002274" y="244124"/>
                    <a:pt x="976544" y="269855"/>
                    <a:pt x="944804" y="269855"/>
                  </a:cubicBezTo>
                  <a:lnTo>
                    <a:pt x="57470" y="269855"/>
                  </a:lnTo>
                  <a:cubicBezTo>
                    <a:pt x="25730" y="269855"/>
                    <a:pt x="0" y="244124"/>
                    <a:pt x="0" y="212385"/>
                  </a:cubicBezTo>
                  <a:lnTo>
                    <a:pt x="0" y="57470"/>
                  </a:lnTo>
                  <a:cubicBezTo>
                    <a:pt x="0" y="25730"/>
                    <a:pt x="25730" y="0"/>
                    <a:pt x="57470" y="0"/>
                  </a:cubicBezTo>
                  <a:close/>
                </a:path>
              </a:pathLst>
            </a:custGeom>
            <a:solidFill>
              <a:srgbClr val="FFFFFF"/>
            </a:solidFill>
            <a:ln w="28575" cap="rnd">
              <a:solidFill>
                <a:srgbClr val="000000"/>
              </a:solidFill>
              <a:prstDash val="solid"/>
              <a:round/>
            </a:ln>
          </p:spPr>
          <p:txBody>
            <a:bodyPr/>
            <a:lstStyle/>
            <a:p>
              <a:endParaRPr lang="ar-EG"/>
            </a:p>
          </p:txBody>
        </p:sp>
        <p:sp>
          <p:nvSpPr>
            <p:cNvPr id="134" name="TextBox 134"/>
            <p:cNvSpPr txBox="1"/>
            <p:nvPr/>
          </p:nvSpPr>
          <p:spPr>
            <a:xfrm>
              <a:off x="0" y="-38100"/>
              <a:ext cx="1002274" cy="307955"/>
            </a:xfrm>
            <a:prstGeom prst="rect">
              <a:avLst/>
            </a:prstGeom>
          </p:spPr>
          <p:txBody>
            <a:bodyPr lIns="58163" tIns="58163" rIns="58163" bIns="58163" rtlCol="0" anchor="ctr"/>
            <a:lstStyle/>
            <a:p>
              <a:pPr algn="ctr">
                <a:lnSpc>
                  <a:spcPts val="2756"/>
                </a:lnSpc>
              </a:pPr>
              <a:endParaRPr/>
            </a:p>
          </p:txBody>
        </p:sp>
      </p:grpSp>
      <p:sp>
        <p:nvSpPr>
          <p:cNvPr id="135" name="Freeform 135"/>
          <p:cNvSpPr/>
          <p:nvPr/>
        </p:nvSpPr>
        <p:spPr>
          <a:xfrm>
            <a:off x="2785128" y="2525130"/>
            <a:ext cx="3000412" cy="436424"/>
          </a:xfrm>
          <a:custGeom>
            <a:avLst/>
            <a:gdLst/>
            <a:ahLst/>
            <a:cxnLst/>
            <a:rect l="l" t="t" r="r" b="b"/>
            <a:pathLst>
              <a:path w="3000412" h="436424">
                <a:moveTo>
                  <a:pt x="0" y="0"/>
                </a:moveTo>
                <a:lnTo>
                  <a:pt x="3000413" y="0"/>
                </a:lnTo>
                <a:lnTo>
                  <a:pt x="3000413" y="436424"/>
                </a:lnTo>
                <a:lnTo>
                  <a:pt x="0" y="43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36" name="Group 136"/>
          <p:cNvGrpSpPr/>
          <p:nvPr/>
        </p:nvGrpSpPr>
        <p:grpSpPr>
          <a:xfrm>
            <a:off x="6005729" y="2712020"/>
            <a:ext cx="3098384" cy="847312"/>
            <a:chOff x="0" y="0"/>
            <a:chExt cx="1002274" cy="274091"/>
          </a:xfrm>
        </p:grpSpPr>
        <p:sp>
          <p:nvSpPr>
            <p:cNvPr id="137" name="Freeform 137"/>
            <p:cNvSpPr/>
            <p:nvPr/>
          </p:nvSpPr>
          <p:spPr>
            <a:xfrm>
              <a:off x="0" y="0"/>
              <a:ext cx="1002274" cy="274091"/>
            </a:xfrm>
            <a:custGeom>
              <a:avLst/>
              <a:gdLst/>
              <a:ahLst/>
              <a:cxnLst/>
              <a:rect l="l" t="t" r="r" b="b"/>
              <a:pathLst>
                <a:path w="1002274" h="274091">
                  <a:moveTo>
                    <a:pt x="57470" y="0"/>
                  </a:moveTo>
                  <a:lnTo>
                    <a:pt x="944804" y="0"/>
                  </a:lnTo>
                  <a:cubicBezTo>
                    <a:pt x="976544" y="0"/>
                    <a:pt x="1002274" y="25730"/>
                    <a:pt x="1002274" y="57470"/>
                  </a:cubicBezTo>
                  <a:lnTo>
                    <a:pt x="1002274" y="216621"/>
                  </a:lnTo>
                  <a:cubicBezTo>
                    <a:pt x="1002274" y="248361"/>
                    <a:pt x="976544" y="274091"/>
                    <a:pt x="944804" y="274091"/>
                  </a:cubicBezTo>
                  <a:lnTo>
                    <a:pt x="57470" y="274091"/>
                  </a:lnTo>
                  <a:cubicBezTo>
                    <a:pt x="25730" y="274091"/>
                    <a:pt x="0" y="248361"/>
                    <a:pt x="0" y="216621"/>
                  </a:cubicBezTo>
                  <a:lnTo>
                    <a:pt x="0" y="57470"/>
                  </a:lnTo>
                  <a:cubicBezTo>
                    <a:pt x="0" y="25730"/>
                    <a:pt x="25730" y="0"/>
                    <a:pt x="57470" y="0"/>
                  </a:cubicBezTo>
                  <a:close/>
                </a:path>
              </a:pathLst>
            </a:custGeom>
            <a:solidFill>
              <a:srgbClr val="FFFFFF"/>
            </a:solidFill>
            <a:ln w="28575" cap="rnd">
              <a:solidFill>
                <a:srgbClr val="000000"/>
              </a:solidFill>
              <a:prstDash val="solid"/>
              <a:round/>
            </a:ln>
          </p:spPr>
          <p:txBody>
            <a:bodyPr/>
            <a:lstStyle/>
            <a:p>
              <a:endParaRPr lang="ar-EG"/>
            </a:p>
          </p:txBody>
        </p:sp>
        <p:sp>
          <p:nvSpPr>
            <p:cNvPr id="138" name="TextBox 138"/>
            <p:cNvSpPr txBox="1"/>
            <p:nvPr/>
          </p:nvSpPr>
          <p:spPr>
            <a:xfrm>
              <a:off x="0" y="-38100"/>
              <a:ext cx="1002274" cy="312191"/>
            </a:xfrm>
            <a:prstGeom prst="rect">
              <a:avLst/>
            </a:prstGeom>
          </p:spPr>
          <p:txBody>
            <a:bodyPr lIns="58163" tIns="58163" rIns="58163" bIns="58163" rtlCol="0" anchor="ctr"/>
            <a:lstStyle/>
            <a:p>
              <a:pPr algn="ctr">
                <a:lnSpc>
                  <a:spcPts val="2756"/>
                </a:lnSpc>
              </a:pPr>
              <a:endParaRPr/>
            </a:p>
          </p:txBody>
        </p:sp>
      </p:grpSp>
      <p:sp>
        <p:nvSpPr>
          <p:cNvPr id="139" name="Freeform 139"/>
          <p:cNvSpPr/>
          <p:nvPr/>
        </p:nvSpPr>
        <p:spPr>
          <a:xfrm>
            <a:off x="6642229" y="2471852"/>
            <a:ext cx="3000412" cy="436424"/>
          </a:xfrm>
          <a:custGeom>
            <a:avLst/>
            <a:gdLst/>
            <a:ahLst/>
            <a:cxnLst/>
            <a:rect l="l" t="t" r="r" b="b"/>
            <a:pathLst>
              <a:path w="3000412" h="436424">
                <a:moveTo>
                  <a:pt x="0" y="0"/>
                </a:moveTo>
                <a:lnTo>
                  <a:pt x="3000413" y="0"/>
                </a:lnTo>
                <a:lnTo>
                  <a:pt x="3000413" y="436424"/>
                </a:lnTo>
                <a:lnTo>
                  <a:pt x="0" y="43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40" name="Group 140"/>
          <p:cNvGrpSpPr/>
          <p:nvPr/>
        </p:nvGrpSpPr>
        <p:grpSpPr>
          <a:xfrm>
            <a:off x="13150267" y="2733273"/>
            <a:ext cx="3098384" cy="847312"/>
            <a:chOff x="0" y="0"/>
            <a:chExt cx="1002274" cy="274091"/>
          </a:xfrm>
        </p:grpSpPr>
        <p:sp>
          <p:nvSpPr>
            <p:cNvPr id="141" name="Freeform 141"/>
            <p:cNvSpPr/>
            <p:nvPr/>
          </p:nvSpPr>
          <p:spPr>
            <a:xfrm>
              <a:off x="0" y="0"/>
              <a:ext cx="1002274" cy="274091"/>
            </a:xfrm>
            <a:custGeom>
              <a:avLst/>
              <a:gdLst/>
              <a:ahLst/>
              <a:cxnLst/>
              <a:rect l="l" t="t" r="r" b="b"/>
              <a:pathLst>
                <a:path w="1002274" h="274091">
                  <a:moveTo>
                    <a:pt x="57470" y="0"/>
                  </a:moveTo>
                  <a:lnTo>
                    <a:pt x="944804" y="0"/>
                  </a:lnTo>
                  <a:cubicBezTo>
                    <a:pt x="976544" y="0"/>
                    <a:pt x="1002274" y="25730"/>
                    <a:pt x="1002274" y="57470"/>
                  </a:cubicBezTo>
                  <a:lnTo>
                    <a:pt x="1002274" y="216621"/>
                  </a:lnTo>
                  <a:cubicBezTo>
                    <a:pt x="1002274" y="248361"/>
                    <a:pt x="976544" y="274091"/>
                    <a:pt x="944804" y="274091"/>
                  </a:cubicBezTo>
                  <a:lnTo>
                    <a:pt x="57470" y="274091"/>
                  </a:lnTo>
                  <a:cubicBezTo>
                    <a:pt x="25730" y="274091"/>
                    <a:pt x="0" y="248361"/>
                    <a:pt x="0" y="216621"/>
                  </a:cubicBezTo>
                  <a:lnTo>
                    <a:pt x="0" y="57470"/>
                  </a:lnTo>
                  <a:cubicBezTo>
                    <a:pt x="0" y="25730"/>
                    <a:pt x="25730" y="0"/>
                    <a:pt x="57470" y="0"/>
                  </a:cubicBezTo>
                  <a:close/>
                </a:path>
              </a:pathLst>
            </a:custGeom>
            <a:solidFill>
              <a:srgbClr val="FFFFFF"/>
            </a:solidFill>
            <a:ln w="28575" cap="rnd">
              <a:solidFill>
                <a:srgbClr val="000000"/>
              </a:solidFill>
              <a:prstDash val="solid"/>
              <a:round/>
            </a:ln>
          </p:spPr>
          <p:txBody>
            <a:bodyPr/>
            <a:lstStyle/>
            <a:p>
              <a:endParaRPr lang="ar-EG"/>
            </a:p>
          </p:txBody>
        </p:sp>
        <p:sp>
          <p:nvSpPr>
            <p:cNvPr id="142" name="TextBox 142"/>
            <p:cNvSpPr txBox="1"/>
            <p:nvPr/>
          </p:nvSpPr>
          <p:spPr>
            <a:xfrm>
              <a:off x="0" y="-38100"/>
              <a:ext cx="1002274" cy="312191"/>
            </a:xfrm>
            <a:prstGeom prst="rect">
              <a:avLst/>
            </a:prstGeom>
          </p:spPr>
          <p:txBody>
            <a:bodyPr lIns="58163" tIns="58163" rIns="58163" bIns="58163" rtlCol="0" anchor="ctr"/>
            <a:lstStyle/>
            <a:p>
              <a:pPr algn="ctr">
                <a:lnSpc>
                  <a:spcPts val="2756"/>
                </a:lnSpc>
              </a:pPr>
              <a:endParaRPr/>
            </a:p>
          </p:txBody>
        </p:sp>
      </p:grpSp>
      <p:sp>
        <p:nvSpPr>
          <p:cNvPr id="143" name="Freeform 143"/>
          <p:cNvSpPr/>
          <p:nvPr/>
        </p:nvSpPr>
        <p:spPr>
          <a:xfrm>
            <a:off x="13786767" y="2493104"/>
            <a:ext cx="3000412" cy="436424"/>
          </a:xfrm>
          <a:custGeom>
            <a:avLst/>
            <a:gdLst/>
            <a:ahLst/>
            <a:cxnLst/>
            <a:rect l="l" t="t" r="r" b="b"/>
            <a:pathLst>
              <a:path w="3000412" h="436424">
                <a:moveTo>
                  <a:pt x="0" y="0"/>
                </a:moveTo>
                <a:lnTo>
                  <a:pt x="3000413" y="0"/>
                </a:lnTo>
                <a:lnTo>
                  <a:pt x="3000413" y="436424"/>
                </a:lnTo>
                <a:lnTo>
                  <a:pt x="0" y="43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44" name="Group 144"/>
          <p:cNvGrpSpPr/>
          <p:nvPr/>
        </p:nvGrpSpPr>
        <p:grpSpPr>
          <a:xfrm>
            <a:off x="1442655" y="4105059"/>
            <a:ext cx="2019966" cy="552398"/>
            <a:chOff x="0" y="0"/>
            <a:chExt cx="1002274" cy="274091"/>
          </a:xfrm>
        </p:grpSpPr>
        <p:sp>
          <p:nvSpPr>
            <p:cNvPr id="145" name="Freeform 145"/>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146" name="TextBox 146"/>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147" name="Freeform 147"/>
          <p:cNvSpPr/>
          <p:nvPr/>
        </p:nvSpPr>
        <p:spPr>
          <a:xfrm>
            <a:off x="1857616" y="3948483"/>
            <a:ext cx="1956094" cy="284523"/>
          </a:xfrm>
          <a:custGeom>
            <a:avLst/>
            <a:gdLst/>
            <a:ahLst/>
            <a:cxnLst/>
            <a:rect l="l" t="t" r="r" b="b"/>
            <a:pathLst>
              <a:path w="1956094" h="284523">
                <a:moveTo>
                  <a:pt x="0" y="0"/>
                </a:moveTo>
                <a:lnTo>
                  <a:pt x="1956094" y="0"/>
                </a:lnTo>
                <a:lnTo>
                  <a:pt x="1956094"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48" name="Group 148"/>
          <p:cNvGrpSpPr>
            <a:grpSpLocks noChangeAspect="1"/>
          </p:cNvGrpSpPr>
          <p:nvPr/>
        </p:nvGrpSpPr>
        <p:grpSpPr>
          <a:xfrm>
            <a:off x="6215552" y="8347829"/>
            <a:ext cx="604637" cy="624469"/>
            <a:chOff x="0" y="0"/>
            <a:chExt cx="6350000" cy="6558280"/>
          </a:xfrm>
        </p:grpSpPr>
        <p:sp>
          <p:nvSpPr>
            <p:cNvPr id="149" name="Freeform 14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4"/>
              <a:stretch>
                <a:fillRect t="-9999" b="-9999"/>
              </a:stretch>
            </a:blipFill>
          </p:spPr>
          <p:txBody>
            <a:bodyPr/>
            <a:lstStyle/>
            <a:p>
              <a:endParaRPr lang="ar-EG"/>
            </a:p>
          </p:txBody>
        </p:sp>
        <p:sp>
          <p:nvSpPr>
            <p:cNvPr id="150" name="Freeform 15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grpSp>
        <p:nvGrpSpPr>
          <p:cNvPr id="151" name="Group 151"/>
          <p:cNvGrpSpPr/>
          <p:nvPr/>
        </p:nvGrpSpPr>
        <p:grpSpPr>
          <a:xfrm>
            <a:off x="3842903" y="4105059"/>
            <a:ext cx="2019966" cy="552398"/>
            <a:chOff x="0" y="0"/>
            <a:chExt cx="1002274" cy="274091"/>
          </a:xfrm>
        </p:grpSpPr>
        <p:sp>
          <p:nvSpPr>
            <p:cNvPr id="152" name="Freeform 152"/>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153" name="TextBox 153"/>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154" name="Freeform 154"/>
          <p:cNvSpPr/>
          <p:nvPr/>
        </p:nvSpPr>
        <p:spPr>
          <a:xfrm>
            <a:off x="4257864" y="3948483"/>
            <a:ext cx="1956094" cy="284523"/>
          </a:xfrm>
          <a:custGeom>
            <a:avLst/>
            <a:gdLst/>
            <a:ahLst/>
            <a:cxnLst/>
            <a:rect l="l" t="t" r="r" b="b"/>
            <a:pathLst>
              <a:path w="1956094" h="284523">
                <a:moveTo>
                  <a:pt x="0" y="0"/>
                </a:moveTo>
                <a:lnTo>
                  <a:pt x="1956095" y="0"/>
                </a:lnTo>
                <a:lnTo>
                  <a:pt x="1956095"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55" name="Group 155"/>
          <p:cNvGrpSpPr/>
          <p:nvPr/>
        </p:nvGrpSpPr>
        <p:grpSpPr>
          <a:xfrm>
            <a:off x="6395590" y="4064900"/>
            <a:ext cx="2019966" cy="552398"/>
            <a:chOff x="0" y="0"/>
            <a:chExt cx="1002274" cy="274091"/>
          </a:xfrm>
        </p:grpSpPr>
        <p:sp>
          <p:nvSpPr>
            <p:cNvPr id="156" name="Freeform 156"/>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157" name="TextBox 157"/>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158" name="Freeform 158"/>
          <p:cNvSpPr/>
          <p:nvPr/>
        </p:nvSpPr>
        <p:spPr>
          <a:xfrm>
            <a:off x="6810551" y="3908324"/>
            <a:ext cx="1956094" cy="284523"/>
          </a:xfrm>
          <a:custGeom>
            <a:avLst/>
            <a:gdLst/>
            <a:ahLst/>
            <a:cxnLst/>
            <a:rect l="l" t="t" r="r" b="b"/>
            <a:pathLst>
              <a:path w="1956094" h="284523">
                <a:moveTo>
                  <a:pt x="0" y="0"/>
                </a:moveTo>
                <a:lnTo>
                  <a:pt x="1956095" y="0"/>
                </a:lnTo>
                <a:lnTo>
                  <a:pt x="1956095"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59" name="Group 159"/>
          <p:cNvGrpSpPr>
            <a:grpSpLocks noChangeAspect="1"/>
          </p:cNvGrpSpPr>
          <p:nvPr/>
        </p:nvGrpSpPr>
        <p:grpSpPr>
          <a:xfrm>
            <a:off x="6360257" y="4050586"/>
            <a:ext cx="542745" cy="560547"/>
            <a:chOff x="0" y="0"/>
            <a:chExt cx="6350000" cy="6558280"/>
          </a:xfrm>
        </p:grpSpPr>
        <p:sp>
          <p:nvSpPr>
            <p:cNvPr id="160" name="Freeform 16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5"/>
              <a:stretch>
                <a:fillRect l="-2030" r="-2030"/>
              </a:stretch>
            </a:blipFill>
          </p:spPr>
          <p:txBody>
            <a:bodyPr/>
            <a:lstStyle/>
            <a:p>
              <a:endParaRPr lang="ar-EG"/>
            </a:p>
          </p:txBody>
        </p:sp>
        <p:sp>
          <p:nvSpPr>
            <p:cNvPr id="161" name="Freeform 16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grpSp>
        <p:nvGrpSpPr>
          <p:cNvPr id="162" name="Group 162"/>
          <p:cNvGrpSpPr/>
          <p:nvPr/>
        </p:nvGrpSpPr>
        <p:grpSpPr>
          <a:xfrm>
            <a:off x="12357638" y="4105059"/>
            <a:ext cx="2019966" cy="552398"/>
            <a:chOff x="0" y="0"/>
            <a:chExt cx="1002274" cy="274091"/>
          </a:xfrm>
        </p:grpSpPr>
        <p:sp>
          <p:nvSpPr>
            <p:cNvPr id="163" name="Freeform 163"/>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164" name="TextBox 164"/>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165" name="Freeform 165"/>
          <p:cNvSpPr/>
          <p:nvPr/>
        </p:nvSpPr>
        <p:spPr>
          <a:xfrm>
            <a:off x="12772599" y="3948483"/>
            <a:ext cx="1956094" cy="284523"/>
          </a:xfrm>
          <a:custGeom>
            <a:avLst/>
            <a:gdLst/>
            <a:ahLst/>
            <a:cxnLst/>
            <a:rect l="l" t="t" r="r" b="b"/>
            <a:pathLst>
              <a:path w="1956094" h="284523">
                <a:moveTo>
                  <a:pt x="0" y="0"/>
                </a:moveTo>
                <a:lnTo>
                  <a:pt x="1956094" y="0"/>
                </a:lnTo>
                <a:lnTo>
                  <a:pt x="1956094"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66" name="Group 166"/>
          <p:cNvGrpSpPr/>
          <p:nvPr/>
        </p:nvGrpSpPr>
        <p:grpSpPr>
          <a:xfrm>
            <a:off x="14888244" y="4105059"/>
            <a:ext cx="2019966" cy="552398"/>
            <a:chOff x="0" y="0"/>
            <a:chExt cx="1002274" cy="274091"/>
          </a:xfrm>
        </p:grpSpPr>
        <p:sp>
          <p:nvSpPr>
            <p:cNvPr id="167" name="Freeform 167"/>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168" name="TextBox 168"/>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169" name="Freeform 169"/>
          <p:cNvSpPr/>
          <p:nvPr/>
        </p:nvSpPr>
        <p:spPr>
          <a:xfrm>
            <a:off x="15303206" y="3948483"/>
            <a:ext cx="1956094" cy="284523"/>
          </a:xfrm>
          <a:custGeom>
            <a:avLst/>
            <a:gdLst/>
            <a:ahLst/>
            <a:cxnLst/>
            <a:rect l="l" t="t" r="r" b="b"/>
            <a:pathLst>
              <a:path w="1956094" h="284523">
                <a:moveTo>
                  <a:pt x="0" y="0"/>
                </a:moveTo>
                <a:lnTo>
                  <a:pt x="1956094" y="0"/>
                </a:lnTo>
                <a:lnTo>
                  <a:pt x="1956094"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170" name="Group 170"/>
          <p:cNvGrpSpPr/>
          <p:nvPr/>
        </p:nvGrpSpPr>
        <p:grpSpPr>
          <a:xfrm>
            <a:off x="6507872" y="9458753"/>
            <a:ext cx="2070299" cy="547522"/>
            <a:chOff x="0" y="0"/>
            <a:chExt cx="678974" cy="179565"/>
          </a:xfrm>
        </p:grpSpPr>
        <p:sp>
          <p:nvSpPr>
            <p:cNvPr id="171" name="Freeform 171"/>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72" name="TextBox 172"/>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73" name="Group 173"/>
          <p:cNvGrpSpPr/>
          <p:nvPr/>
        </p:nvGrpSpPr>
        <p:grpSpPr>
          <a:xfrm>
            <a:off x="1567423" y="9480005"/>
            <a:ext cx="2070299" cy="547522"/>
            <a:chOff x="0" y="0"/>
            <a:chExt cx="678974" cy="179565"/>
          </a:xfrm>
        </p:grpSpPr>
        <p:sp>
          <p:nvSpPr>
            <p:cNvPr id="174" name="Freeform 174"/>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75" name="TextBox 175"/>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76" name="Group 176"/>
          <p:cNvGrpSpPr/>
          <p:nvPr/>
        </p:nvGrpSpPr>
        <p:grpSpPr>
          <a:xfrm>
            <a:off x="12329032" y="9480005"/>
            <a:ext cx="2070299" cy="547522"/>
            <a:chOff x="0" y="0"/>
            <a:chExt cx="678974" cy="179565"/>
          </a:xfrm>
        </p:grpSpPr>
        <p:sp>
          <p:nvSpPr>
            <p:cNvPr id="177" name="Freeform 177"/>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78" name="TextBox 178"/>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79" name="Group 179"/>
          <p:cNvGrpSpPr/>
          <p:nvPr/>
        </p:nvGrpSpPr>
        <p:grpSpPr>
          <a:xfrm>
            <a:off x="3967672" y="9480005"/>
            <a:ext cx="2070299" cy="547522"/>
            <a:chOff x="0" y="0"/>
            <a:chExt cx="678974" cy="179565"/>
          </a:xfrm>
        </p:grpSpPr>
        <p:sp>
          <p:nvSpPr>
            <p:cNvPr id="180" name="Freeform 180"/>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81" name="TextBox 181"/>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82" name="Group 182"/>
          <p:cNvGrpSpPr/>
          <p:nvPr/>
        </p:nvGrpSpPr>
        <p:grpSpPr>
          <a:xfrm>
            <a:off x="14729281" y="9480005"/>
            <a:ext cx="2070299" cy="547522"/>
            <a:chOff x="0" y="0"/>
            <a:chExt cx="678974" cy="179565"/>
          </a:xfrm>
        </p:grpSpPr>
        <p:sp>
          <p:nvSpPr>
            <p:cNvPr id="183" name="Freeform 183"/>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184" name="TextBox 184"/>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185" name="Group 185"/>
          <p:cNvGrpSpPr/>
          <p:nvPr/>
        </p:nvGrpSpPr>
        <p:grpSpPr>
          <a:xfrm>
            <a:off x="6507872" y="9229618"/>
            <a:ext cx="2070299" cy="314766"/>
            <a:chOff x="0" y="0"/>
            <a:chExt cx="678974" cy="103230"/>
          </a:xfrm>
        </p:grpSpPr>
        <p:sp>
          <p:nvSpPr>
            <p:cNvPr id="186" name="Freeform 186"/>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87" name="TextBox 187"/>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188" name="Group 188"/>
          <p:cNvGrpSpPr/>
          <p:nvPr/>
        </p:nvGrpSpPr>
        <p:grpSpPr>
          <a:xfrm>
            <a:off x="1567423" y="9250870"/>
            <a:ext cx="2070299" cy="314766"/>
            <a:chOff x="0" y="0"/>
            <a:chExt cx="678974" cy="103230"/>
          </a:xfrm>
        </p:grpSpPr>
        <p:sp>
          <p:nvSpPr>
            <p:cNvPr id="189" name="Freeform 189"/>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90" name="TextBox 190"/>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191" name="Group 191"/>
          <p:cNvGrpSpPr/>
          <p:nvPr/>
        </p:nvGrpSpPr>
        <p:grpSpPr>
          <a:xfrm>
            <a:off x="12329032" y="9250870"/>
            <a:ext cx="2070299" cy="314766"/>
            <a:chOff x="0" y="0"/>
            <a:chExt cx="678974" cy="103230"/>
          </a:xfrm>
        </p:grpSpPr>
        <p:sp>
          <p:nvSpPr>
            <p:cNvPr id="192" name="Freeform 192"/>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93" name="TextBox 193"/>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194" name="Group 194"/>
          <p:cNvGrpSpPr/>
          <p:nvPr/>
        </p:nvGrpSpPr>
        <p:grpSpPr>
          <a:xfrm>
            <a:off x="3967672" y="9250870"/>
            <a:ext cx="2070299" cy="314766"/>
            <a:chOff x="0" y="0"/>
            <a:chExt cx="678974" cy="103230"/>
          </a:xfrm>
        </p:grpSpPr>
        <p:sp>
          <p:nvSpPr>
            <p:cNvPr id="195" name="Freeform 195"/>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96" name="TextBox 196"/>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197" name="Group 197"/>
          <p:cNvGrpSpPr/>
          <p:nvPr/>
        </p:nvGrpSpPr>
        <p:grpSpPr>
          <a:xfrm>
            <a:off x="14729281" y="9250870"/>
            <a:ext cx="2070299" cy="314766"/>
            <a:chOff x="0" y="0"/>
            <a:chExt cx="678974" cy="103230"/>
          </a:xfrm>
        </p:grpSpPr>
        <p:sp>
          <p:nvSpPr>
            <p:cNvPr id="198" name="Freeform 198"/>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199" name="TextBox 199"/>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200" name="Group 200"/>
          <p:cNvGrpSpPr>
            <a:grpSpLocks noChangeAspect="1"/>
          </p:cNvGrpSpPr>
          <p:nvPr/>
        </p:nvGrpSpPr>
        <p:grpSpPr>
          <a:xfrm>
            <a:off x="6005729" y="2699520"/>
            <a:ext cx="832506" cy="859812"/>
            <a:chOff x="0" y="0"/>
            <a:chExt cx="6350000" cy="6558280"/>
          </a:xfrm>
        </p:grpSpPr>
        <p:sp>
          <p:nvSpPr>
            <p:cNvPr id="201" name="Freeform 20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6"/>
              <a:stretch>
                <a:fillRect t="-16312" b="-12687"/>
              </a:stretch>
            </a:blipFill>
          </p:spPr>
          <p:txBody>
            <a:bodyPr/>
            <a:lstStyle/>
            <a:p>
              <a:endParaRPr lang="ar-EG"/>
            </a:p>
          </p:txBody>
        </p:sp>
        <p:sp>
          <p:nvSpPr>
            <p:cNvPr id="202" name="Freeform 20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sp>
        <p:nvSpPr>
          <p:cNvPr id="203" name="TextBox 203"/>
          <p:cNvSpPr txBox="1"/>
          <p:nvPr/>
        </p:nvSpPr>
        <p:spPr>
          <a:xfrm>
            <a:off x="4558251" y="289577"/>
            <a:ext cx="9196471" cy="697133"/>
          </a:xfrm>
          <a:prstGeom prst="rect">
            <a:avLst/>
          </a:prstGeom>
        </p:spPr>
        <p:txBody>
          <a:bodyPr lIns="0" tIns="0" rIns="0" bIns="0" rtlCol="0" anchor="t">
            <a:spAutoFit/>
          </a:bodyPr>
          <a:lstStyle/>
          <a:p>
            <a:pPr algn="ctr">
              <a:lnSpc>
                <a:spcPts val="5757"/>
              </a:lnSpc>
              <a:spcBef>
                <a:spcPct val="0"/>
              </a:spcBef>
            </a:pPr>
            <a:r>
              <a:rPr lang="en-US" sz="4112" b="1">
                <a:solidFill>
                  <a:srgbClr val="0721B3"/>
                </a:solidFill>
                <a:latin typeface="Montserrat Semi-Bold"/>
                <a:ea typeface="Montserrat Semi-Bold"/>
                <a:cs typeface="Montserrat Semi-Bold"/>
                <a:sym typeface="Montserrat Semi-Bold"/>
              </a:rPr>
              <a:t>COMPANY STRUCTURE</a:t>
            </a:r>
          </a:p>
        </p:txBody>
      </p:sp>
      <p:sp>
        <p:nvSpPr>
          <p:cNvPr id="204" name="AutoShape 204"/>
          <p:cNvSpPr/>
          <p:nvPr/>
        </p:nvSpPr>
        <p:spPr>
          <a:xfrm>
            <a:off x="1285848" y="7389161"/>
            <a:ext cx="0" cy="2377157"/>
          </a:xfrm>
          <a:prstGeom prst="line">
            <a:avLst/>
          </a:prstGeom>
          <a:ln w="28575" cap="flat">
            <a:gradFill>
              <a:gsLst>
                <a:gs pos="0">
                  <a:srgbClr val="000000">
                    <a:alpha val="100000"/>
                  </a:srgbClr>
                </a:gs>
                <a:gs pos="100000">
                  <a:srgbClr val="3533CD">
                    <a:alpha val="100000"/>
                  </a:srgbClr>
                </a:gs>
              </a:gsLst>
              <a:lin ang="0"/>
            </a:gradFill>
            <a:prstDash val="solid"/>
            <a:headEnd type="none" w="sm" len="sm"/>
            <a:tailEnd type="none" w="sm" len="sm"/>
          </a:ln>
        </p:spPr>
        <p:txBody>
          <a:bodyPr/>
          <a:lstStyle/>
          <a:p>
            <a:endParaRPr lang="ar-EG"/>
          </a:p>
        </p:txBody>
      </p:sp>
      <p:sp>
        <p:nvSpPr>
          <p:cNvPr id="205" name="AutoShape 205"/>
          <p:cNvSpPr/>
          <p:nvPr/>
        </p:nvSpPr>
        <p:spPr>
          <a:xfrm>
            <a:off x="1221175" y="8553445"/>
            <a:ext cx="338355"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06" name="AutoShape 206"/>
          <p:cNvSpPr/>
          <p:nvPr/>
        </p:nvSpPr>
        <p:spPr>
          <a:xfrm>
            <a:off x="1221175" y="9595986"/>
            <a:ext cx="310752"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07" name="AutoShape 207"/>
          <p:cNvSpPr/>
          <p:nvPr/>
        </p:nvSpPr>
        <p:spPr>
          <a:xfrm>
            <a:off x="1228481" y="7426373"/>
            <a:ext cx="338355"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08" name="AutoShape 208"/>
          <p:cNvSpPr/>
          <p:nvPr/>
        </p:nvSpPr>
        <p:spPr>
          <a:xfrm>
            <a:off x="3765758" y="7381239"/>
            <a:ext cx="0" cy="2377157"/>
          </a:xfrm>
          <a:prstGeom prst="line">
            <a:avLst/>
          </a:prstGeom>
          <a:ln w="28575" cap="flat">
            <a:gradFill>
              <a:gsLst>
                <a:gs pos="0">
                  <a:srgbClr val="000000">
                    <a:alpha val="100000"/>
                  </a:srgbClr>
                </a:gs>
                <a:gs pos="100000">
                  <a:srgbClr val="3533CD">
                    <a:alpha val="100000"/>
                  </a:srgbClr>
                </a:gs>
              </a:gsLst>
              <a:lin ang="0"/>
            </a:gradFill>
            <a:prstDash val="solid"/>
            <a:headEnd type="none" w="sm" len="sm"/>
            <a:tailEnd type="none" w="sm" len="sm"/>
          </a:ln>
        </p:spPr>
        <p:txBody>
          <a:bodyPr/>
          <a:lstStyle/>
          <a:p>
            <a:endParaRPr lang="ar-EG"/>
          </a:p>
        </p:txBody>
      </p:sp>
      <p:sp>
        <p:nvSpPr>
          <p:cNvPr id="209" name="AutoShape 209"/>
          <p:cNvSpPr/>
          <p:nvPr/>
        </p:nvSpPr>
        <p:spPr>
          <a:xfrm>
            <a:off x="3736250" y="8577739"/>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10" name="AutoShape 210"/>
          <p:cNvSpPr/>
          <p:nvPr/>
        </p:nvSpPr>
        <p:spPr>
          <a:xfrm>
            <a:off x="3736250" y="9758396"/>
            <a:ext cx="270345"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11" name="AutoShape 211"/>
          <p:cNvSpPr/>
          <p:nvPr/>
        </p:nvSpPr>
        <p:spPr>
          <a:xfrm>
            <a:off x="3736250" y="7381239"/>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12" name="AutoShape 212"/>
          <p:cNvSpPr/>
          <p:nvPr/>
        </p:nvSpPr>
        <p:spPr>
          <a:xfrm flipV="1">
            <a:off x="13388579" y="6071485"/>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213" name="AutoShape 213"/>
          <p:cNvSpPr/>
          <p:nvPr/>
        </p:nvSpPr>
        <p:spPr>
          <a:xfrm flipV="1">
            <a:off x="15791775" y="6071534"/>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214" name="AutoShape 214"/>
          <p:cNvSpPr/>
          <p:nvPr/>
        </p:nvSpPr>
        <p:spPr>
          <a:xfrm flipV="1">
            <a:off x="4986265" y="6043131"/>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215" name="AutoShape 215"/>
          <p:cNvSpPr/>
          <p:nvPr/>
        </p:nvSpPr>
        <p:spPr>
          <a:xfrm flipV="1">
            <a:off x="2579556" y="6043180"/>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216" name="AutoShape 216"/>
          <p:cNvSpPr/>
          <p:nvPr/>
        </p:nvSpPr>
        <p:spPr>
          <a:xfrm flipV="1">
            <a:off x="14642455" y="7204542"/>
            <a:ext cx="0" cy="2377157"/>
          </a:xfrm>
          <a:prstGeom prst="line">
            <a:avLst/>
          </a:prstGeom>
          <a:ln w="28575" cap="flat">
            <a:gradFill>
              <a:gsLst>
                <a:gs pos="0">
                  <a:srgbClr val="000000">
                    <a:alpha val="100000"/>
                  </a:srgbClr>
                </a:gs>
                <a:gs pos="100000">
                  <a:srgbClr val="3533CD">
                    <a:alpha val="100000"/>
                  </a:srgbClr>
                </a:gs>
              </a:gsLst>
              <a:lin ang="0"/>
            </a:gradFill>
            <a:prstDash val="solid"/>
            <a:headEnd type="none" w="sm" len="sm"/>
            <a:tailEnd type="none" w="sm" len="sm"/>
          </a:ln>
        </p:spPr>
        <p:txBody>
          <a:bodyPr/>
          <a:lstStyle/>
          <a:p>
            <a:endParaRPr lang="ar-EG"/>
          </a:p>
        </p:txBody>
      </p:sp>
      <p:sp>
        <p:nvSpPr>
          <p:cNvPr id="217" name="AutoShape 217"/>
          <p:cNvSpPr/>
          <p:nvPr/>
        </p:nvSpPr>
        <p:spPr>
          <a:xfrm flipH="1" flipV="1">
            <a:off x="14377604" y="8385199"/>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18" name="AutoShape 218"/>
          <p:cNvSpPr/>
          <p:nvPr/>
        </p:nvSpPr>
        <p:spPr>
          <a:xfrm flipH="1">
            <a:off x="14401618" y="7204542"/>
            <a:ext cx="270345"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19" name="AutoShape 219"/>
          <p:cNvSpPr/>
          <p:nvPr/>
        </p:nvSpPr>
        <p:spPr>
          <a:xfrm flipH="1" flipV="1">
            <a:off x="14377604" y="9581699"/>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20" name="AutoShape 220"/>
          <p:cNvSpPr/>
          <p:nvPr/>
        </p:nvSpPr>
        <p:spPr>
          <a:xfrm flipV="1">
            <a:off x="17098227" y="7243423"/>
            <a:ext cx="0" cy="2377157"/>
          </a:xfrm>
          <a:prstGeom prst="line">
            <a:avLst/>
          </a:prstGeom>
          <a:ln w="28575" cap="flat">
            <a:gradFill>
              <a:gsLst>
                <a:gs pos="0">
                  <a:srgbClr val="000000">
                    <a:alpha val="100000"/>
                  </a:srgbClr>
                </a:gs>
                <a:gs pos="100000">
                  <a:srgbClr val="3533CD">
                    <a:alpha val="100000"/>
                  </a:srgbClr>
                </a:gs>
              </a:gsLst>
              <a:lin ang="0"/>
            </a:gradFill>
            <a:prstDash val="solid"/>
            <a:headEnd type="none" w="sm" len="sm"/>
            <a:tailEnd type="none" w="sm" len="sm"/>
          </a:ln>
        </p:spPr>
        <p:txBody>
          <a:bodyPr/>
          <a:lstStyle/>
          <a:p>
            <a:endParaRPr lang="ar-EG"/>
          </a:p>
        </p:txBody>
      </p:sp>
      <p:sp>
        <p:nvSpPr>
          <p:cNvPr id="221" name="AutoShape 221"/>
          <p:cNvSpPr/>
          <p:nvPr/>
        </p:nvSpPr>
        <p:spPr>
          <a:xfrm flipH="1" flipV="1">
            <a:off x="16833376" y="8424080"/>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22" name="AutoShape 222"/>
          <p:cNvSpPr/>
          <p:nvPr/>
        </p:nvSpPr>
        <p:spPr>
          <a:xfrm flipH="1">
            <a:off x="16857390" y="7243423"/>
            <a:ext cx="270345"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sp>
        <p:nvSpPr>
          <p:cNvPr id="223" name="AutoShape 223"/>
          <p:cNvSpPr/>
          <p:nvPr/>
        </p:nvSpPr>
        <p:spPr>
          <a:xfrm flipH="1" flipV="1">
            <a:off x="16833376" y="9620580"/>
            <a:ext cx="294359" cy="0"/>
          </a:xfrm>
          <a:prstGeom prst="line">
            <a:avLst/>
          </a:prstGeom>
          <a:ln w="28575" cap="flat">
            <a:gradFill>
              <a:gsLst>
                <a:gs pos="0">
                  <a:srgbClr val="000000">
                    <a:alpha val="100000"/>
                  </a:srgbClr>
                </a:gs>
                <a:gs pos="100000">
                  <a:srgbClr val="3533CD">
                    <a:alpha val="100000"/>
                  </a:srgbClr>
                </a:gs>
              </a:gsLst>
              <a:lin ang="0"/>
            </a:gradFill>
            <a:prstDash val="solid"/>
            <a:headEnd type="oval" w="lg" len="lg"/>
            <a:tailEnd type="none" w="sm" len="sm"/>
          </a:ln>
        </p:spPr>
        <p:txBody>
          <a:bodyPr/>
          <a:lstStyle/>
          <a:p>
            <a:endParaRPr lang="ar-EG"/>
          </a:p>
        </p:txBody>
      </p:sp>
      <p:grpSp>
        <p:nvGrpSpPr>
          <p:cNvPr id="224" name="Group 224"/>
          <p:cNvGrpSpPr/>
          <p:nvPr/>
        </p:nvGrpSpPr>
        <p:grpSpPr>
          <a:xfrm>
            <a:off x="2324949" y="5411"/>
            <a:ext cx="3889010" cy="720732"/>
            <a:chOff x="0" y="0"/>
            <a:chExt cx="5185347" cy="960976"/>
          </a:xfrm>
        </p:grpSpPr>
        <p:grpSp>
          <p:nvGrpSpPr>
            <p:cNvPr id="225" name="Group 225"/>
            <p:cNvGrpSpPr/>
            <p:nvPr/>
          </p:nvGrpSpPr>
          <p:grpSpPr>
            <a:xfrm>
              <a:off x="7238" y="0"/>
              <a:ext cx="825839" cy="960976"/>
              <a:chOff x="0" y="0"/>
              <a:chExt cx="698500" cy="812800"/>
            </a:xfrm>
          </p:grpSpPr>
          <p:sp>
            <p:nvSpPr>
              <p:cNvPr id="226" name="Freeform 22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227" name="TextBox 227"/>
              <p:cNvSpPr txBox="1"/>
              <p:nvPr/>
            </p:nvSpPr>
            <p:spPr>
              <a:xfrm>
                <a:off x="0" y="111125"/>
                <a:ext cx="698500" cy="561975"/>
              </a:xfrm>
              <a:prstGeom prst="rect">
                <a:avLst/>
              </a:prstGeom>
            </p:spPr>
            <p:txBody>
              <a:bodyPr lIns="50800" tIns="50800" rIns="50800" bIns="50800" rtlCol="0" anchor="ctr"/>
              <a:lstStyle/>
              <a:p>
                <a:pPr algn="ctr">
                  <a:lnSpc>
                    <a:spcPts val="1771"/>
                  </a:lnSpc>
                  <a:spcBef>
                    <a:spcPct val="0"/>
                  </a:spcBef>
                </a:pPr>
                <a:endParaRPr/>
              </a:p>
            </p:txBody>
          </p:sp>
        </p:grpSp>
        <p:sp>
          <p:nvSpPr>
            <p:cNvPr id="228" name="AutoShape 228"/>
            <p:cNvSpPr/>
            <p:nvPr/>
          </p:nvSpPr>
          <p:spPr>
            <a:xfrm>
              <a:off x="192592" y="132402"/>
              <a:ext cx="640484" cy="348086"/>
            </a:xfrm>
            <a:prstGeom prst="line">
              <a:avLst/>
            </a:prstGeom>
            <a:ln w="28266" cap="flat">
              <a:solidFill>
                <a:srgbClr val="FFFFFF"/>
              </a:solidFill>
              <a:prstDash val="solid"/>
              <a:headEnd type="none" w="sm" len="sm"/>
              <a:tailEnd type="none" w="sm" len="sm"/>
            </a:ln>
          </p:spPr>
          <p:txBody>
            <a:bodyPr/>
            <a:lstStyle/>
            <a:p>
              <a:endParaRPr lang="ar-EG"/>
            </a:p>
          </p:txBody>
        </p:sp>
        <p:sp>
          <p:nvSpPr>
            <p:cNvPr id="229" name="AutoShape 229"/>
            <p:cNvSpPr/>
            <p:nvPr/>
          </p:nvSpPr>
          <p:spPr>
            <a:xfrm>
              <a:off x="7238" y="480488"/>
              <a:ext cx="611795" cy="364778"/>
            </a:xfrm>
            <a:prstGeom prst="line">
              <a:avLst/>
            </a:prstGeom>
            <a:ln w="28266" cap="flat">
              <a:solidFill>
                <a:srgbClr val="FFFFFF"/>
              </a:solidFill>
              <a:prstDash val="solid"/>
              <a:headEnd type="none" w="sm" len="sm"/>
              <a:tailEnd type="none" w="sm" len="sm"/>
            </a:ln>
          </p:spPr>
          <p:txBody>
            <a:bodyPr/>
            <a:lstStyle/>
            <a:p>
              <a:endParaRPr lang="ar-EG"/>
            </a:p>
          </p:txBody>
        </p:sp>
        <p:sp>
          <p:nvSpPr>
            <p:cNvPr id="230" name="AutoShape 230"/>
            <p:cNvSpPr/>
            <p:nvPr/>
          </p:nvSpPr>
          <p:spPr>
            <a:xfrm>
              <a:off x="7238" y="254426"/>
              <a:ext cx="821100" cy="469063"/>
            </a:xfrm>
            <a:prstGeom prst="line">
              <a:avLst/>
            </a:prstGeom>
            <a:ln w="28266" cap="flat">
              <a:solidFill>
                <a:srgbClr val="FFFFFF"/>
              </a:solidFill>
              <a:prstDash val="solid"/>
              <a:headEnd type="none" w="sm" len="sm"/>
              <a:tailEnd type="none" w="sm" len="sm"/>
            </a:ln>
          </p:spPr>
          <p:txBody>
            <a:bodyPr/>
            <a:lstStyle/>
            <a:p>
              <a:endParaRPr lang="ar-EG"/>
            </a:p>
          </p:txBody>
        </p:sp>
        <p:grpSp>
          <p:nvGrpSpPr>
            <p:cNvPr id="231" name="Group 231"/>
            <p:cNvGrpSpPr/>
            <p:nvPr/>
          </p:nvGrpSpPr>
          <p:grpSpPr>
            <a:xfrm>
              <a:off x="189847" y="212491"/>
              <a:ext cx="460620" cy="535994"/>
              <a:chOff x="0" y="0"/>
              <a:chExt cx="698500" cy="812800"/>
            </a:xfrm>
          </p:grpSpPr>
          <p:sp>
            <p:nvSpPr>
              <p:cNvPr id="232" name="Freeform 23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233" name="TextBox 233"/>
              <p:cNvSpPr txBox="1"/>
              <p:nvPr/>
            </p:nvSpPr>
            <p:spPr>
              <a:xfrm>
                <a:off x="0" y="111125"/>
                <a:ext cx="698500" cy="561975"/>
              </a:xfrm>
              <a:prstGeom prst="rect">
                <a:avLst/>
              </a:prstGeom>
            </p:spPr>
            <p:txBody>
              <a:bodyPr lIns="50800" tIns="50800" rIns="50800" bIns="50800" rtlCol="0" anchor="ctr"/>
              <a:lstStyle/>
              <a:p>
                <a:pPr algn="ctr">
                  <a:lnSpc>
                    <a:spcPts val="1771"/>
                  </a:lnSpc>
                  <a:spcBef>
                    <a:spcPct val="0"/>
                  </a:spcBef>
                </a:pPr>
                <a:endParaRPr/>
              </a:p>
            </p:txBody>
          </p:sp>
        </p:grpSp>
        <p:sp>
          <p:nvSpPr>
            <p:cNvPr id="234" name="Freeform 234"/>
            <p:cNvSpPr/>
            <p:nvPr/>
          </p:nvSpPr>
          <p:spPr>
            <a:xfrm>
              <a:off x="213716" y="274046"/>
              <a:ext cx="412883" cy="412883"/>
            </a:xfrm>
            <a:custGeom>
              <a:avLst/>
              <a:gdLst/>
              <a:ahLst/>
              <a:cxnLst/>
              <a:rect l="l" t="t" r="r" b="b"/>
              <a:pathLst>
                <a:path w="412883" h="412883">
                  <a:moveTo>
                    <a:pt x="0" y="0"/>
                  </a:moveTo>
                  <a:lnTo>
                    <a:pt x="412883" y="0"/>
                  </a:lnTo>
                  <a:lnTo>
                    <a:pt x="412883" y="412883"/>
                  </a:lnTo>
                  <a:lnTo>
                    <a:pt x="0" y="41288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ar-EG"/>
            </a:p>
          </p:txBody>
        </p:sp>
        <p:sp>
          <p:nvSpPr>
            <p:cNvPr id="235" name="TextBox 235"/>
            <p:cNvSpPr txBox="1"/>
            <p:nvPr/>
          </p:nvSpPr>
          <p:spPr>
            <a:xfrm>
              <a:off x="1109766" y="197276"/>
              <a:ext cx="4075581" cy="540239"/>
            </a:xfrm>
            <a:prstGeom prst="rect">
              <a:avLst/>
            </a:prstGeom>
          </p:spPr>
          <p:txBody>
            <a:bodyPr lIns="0" tIns="0" rIns="0" bIns="0" rtlCol="0" anchor="t">
              <a:spAutoFit/>
            </a:bodyPr>
            <a:lstStyle/>
            <a:p>
              <a:pPr algn="l">
                <a:lnSpc>
                  <a:spcPts val="3399"/>
                </a:lnSpc>
                <a:spcBef>
                  <a:spcPct val="0"/>
                </a:spcBef>
              </a:pPr>
              <a:r>
                <a:rPr lang="en-US" sz="2428" b="1">
                  <a:solidFill>
                    <a:srgbClr val="0721B3"/>
                  </a:solidFill>
                  <a:latin typeface="Neue Machina Ultra-Bold"/>
                  <a:ea typeface="Neue Machina Ultra-Bold"/>
                  <a:cs typeface="Neue Machina Ultra-Bold"/>
                  <a:sym typeface="Neue Machina Ultra-Bold"/>
                </a:rPr>
                <a:t>Tech Nova</a:t>
              </a:r>
            </a:p>
          </p:txBody>
        </p:sp>
      </p:grpSp>
      <p:sp>
        <p:nvSpPr>
          <p:cNvPr id="236" name="TextBox 236"/>
          <p:cNvSpPr txBox="1"/>
          <p:nvPr/>
        </p:nvSpPr>
        <p:spPr>
          <a:xfrm>
            <a:off x="4163792" y="4298192"/>
            <a:ext cx="1403278" cy="244558"/>
          </a:xfrm>
          <a:prstGeom prst="rect">
            <a:avLst/>
          </a:prstGeom>
        </p:spPr>
        <p:txBody>
          <a:bodyPr lIns="0" tIns="0" rIns="0" bIns="0" rtlCol="0" anchor="t">
            <a:spAutoFit/>
          </a:bodyPr>
          <a:lstStyle/>
          <a:p>
            <a:pPr algn="ctr">
              <a:lnSpc>
                <a:spcPts val="2053"/>
              </a:lnSpc>
              <a:spcBef>
                <a:spcPct val="0"/>
              </a:spcBef>
            </a:pPr>
            <a:r>
              <a:rPr lang="en-US" sz="1466">
                <a:solidFill>
                  <a:srgbClr val="0721B3"/>
                </a:solidFill>
                <a:latin typeface="Oswald"/>
                <a:ea typeface="Oswald"/>
                <a:cs typeface="Oswald"/>
                <a:sym typeface="Oswald"/>
              </a:rPr>
              <a:t>MOHAMED HASSAN </a:t>
            </a:r>
          </a:p>
        </p:txBody>
      </p:sp>
      <p:sp>
        <p:nvSpPr>
          <p:cNvPr id="237" name="TextBox 237"/>
          <p:cNvSpPr txBox="1"/>
          <p:nvPr/>
        </p:nvSpPr>
        <p:spPr>
          <a:xfrm>
            <a:off x="7066218" y="4285438"/>
            <a:ext cx="1137552" cy="244558"/>
          </a:xfrm>
          <a:prstGeom prst="rect">
            <a:avLst/>
          </a:prstGeom>
        </p:spPr>
        <p:txBody>
          <a:bodyPr lIns="0" tIns="0" rIns="0" bIns="0" rtlCol="0" anchor="t">
            <a:spAutoFit/>
          </a:bodyPr>
          <a:lstStyle/>
          <a:p>
            <a:pPr algn="ctr">
              <a:lnSpc>
                <a:spcPts val="2053"/>
              </a:lnSpc>
              <a:spcBef>
                <a:spcPct val="0"/>
              </a:spcBef>
            </a:pPr>
            <a:r>
              <a:rPr lang="en-US" sz="1466">
                <a:solidFill>
                  <a:srgbClr val="004AAD"/>
                </a:solidFill>
                <a:latin typeface="Oswald"/>
                <a:ea typeface="Oswald"/>
                <a:cs typeface="Oswald"/>
                <a:sym typeface="Oswald"/>
              </a:rPr>
              <a:t>FARAH ASHRAF</a:t>
            </a:r>
          </a:p>
        </p:txBody>
      </p:sp>
      <p:sp>
        <p:nvSpPr>
          <p:cNvPr id="238" name="TextBox 238"/>
          <p:cNvSpPr txBox="1"/>
          <p:nvPr/>
        </p:nvSpPr>
        <p:spPr>
          <a:xfrm>
            <a:off x="12801021" y="4262000"/>
            <a:ext cx="1334801" cy="244558"/>
          </a:xfrm>
          <a:prstGeom prst="rect">
            <a:avLst/>
          </a:prstGeom>
        </p:spPr>
        <p:txBody>
          <a:bodyPr lIns="0" tIns="0" rIns="0" bIns="0" rtlCol="0" anchor="t">
            <a:spAutoFit/>
          </a:bodyPr>
          <a:lstStyle/>
          <a:p>
            <a:pPr algn="ctr">
              <a:lnSpc>
                <a:spcPts val="2053"/>
              </a:lnSpc>
              <a:spcBef>
                <a:spcPct val="0"/>
              </a:spcBef>
            </a:pPr>
            <a:r>
              <a:rPr lang="en-US" sz="1466">
                <a:solidFill>
                  <a:srgbClr val="004AAD"/>
                </a:solidFill>
                <a:latin typeface="Oswald"/>
                <a:ea typeface="Oswald"/>
                <a:cs typeface="Oswald"/>
                <a:sym typeface="Oswald"/>
              </a:rPr>
              <a:t>BASMALLA HAZEM</a:t>
            </a:r>
          </a:p>
        </p:txBody>
      </p:sp>
      <p:sp>
        <p:nvSpPr>
          <p:cNvPr id="239" name="TextBox 239"/>
          <p:cNvSpPr txBox="1"/>
          <p:nvPr/>
        </p:nvSpPr>
        <p:spPr>
          <a:xfrm>
            <a:off x="15449166" y="4262000"/>
            <a:ext cx="995698" cy="244558"/>
          </a:xfrm>
          <a:prstGeom prst="rect">
            <a:avLst/>
          </a:prstGeom>
        </p:spPr>
        <p:txBody>
          <a:bodyPr lIns="0" tIns="0" rIns="0" bIns="0" rtlCol="0" anchor="t">
            <a:spAutoFit/>
          </a:bodyPr>
          <a:lstStyle/>
          <a:p>
            <a:pPr algn="ctr">
              <a:lnSpc>
                <a:spcPts val="2053"/>
              </a:lnSpc>
              <a:spcBef>
                <a:spcPct val="0"/>
              </a:spcBef>
            </a:pPr>
            <a:r>
              <a:rPr lang="en-US" sz="1466">
                <a:solidFill>
                  <a:srgbClr val="0721B3"/>
                </a:solidFill>
                <a:latin typeface="Oswald"/>
                <a:ea typeface="Oswald"/>
                <a:cs typeface="Oswald"/>
                <a:sym typeface="Oswald"/>
              </a:rPr>
              <a:t>SARA OSMAN</a:t>
            </a:r>
          </a:p>
        </p:txBody>
      </p:sp>
      <p:sp>
        <p:nvSpPr>
          <p:cNvPr id="240" name="TextBox 240"/>
          <p:cNvSpPr txBox="1"/>
          <p:nvPr/>
        </p:nvSpPr>
        <p:spPr>
          <a:xfrm>
            <a:off x="2030199" y="3989703"/>
            <a:ext cx="1539634" cy="183220"/>
          </a:xfrm>
          <a:prstGeom prst="rect">
            <a:avLst/>
          </a:prstGeom>
        </p:spPr>
        <p:txBody>
          <a:bodyPr lIns="0" tIns="0" rIns="0" bIns="0" rtlCol="0" anchor="t">
            <a:spAutoFit/>
          </a:bodyPr>
          <a:lstStyle/>
          <a:p>
            <a:pPr algn="ctr">
              <a:lnSpc>
                <a:spcPts val="1540"/>
              </a:lnSpc>
              <a:spcBef>
                <a:spcPct val="0"/>
              </a:spcBef>
            </a:pPr>
            <a:r>
              <a:rPr lang="en-US" sz="1100">
                <a:solidFill>
                  <a:srgbClr val="000000"/>
                </a:solidFill>
                <a:latin typeface="Oswald"/>
                <a:ea typeface="Oswald"/>
                <a:cs typeface="Oswald"/>
                <a:sym typeface="Oswald"/>
              </a:rPr>
              <a:t>IT OPERATIONS MANAGER</a:t>
            </a:r>
          </a:p>
        </p:txBody>
      </p:sp>
      <p:sp>
        <p:nvSpPr>
          <p:cNvPr id="241" name="TextBox 241"/>
          <p:cNvSpPr txBox="1"/>
          <p:nvPr/>
        </p:nvSpPr>
        <p:spPr>
          <a:xfrm>
            <a:off x="1857616" y="4262000"/>
            <a:ext cx="1303350" cy="244558"/>
          </a:xfrm>
          <a:prstGeom prst="rect">
            <a:avLst/>
          </a:prstGeom>
        </p:spPr>
        <p:txBody>
          <a:bodyPr lIns="0" tIns="0" rIns="0" bIns="0" rtlCol="0" anchor="t">
            <a:spAutoFit/>
          </a:bodyPr>
          <a:lstStyle/>
          <a:p>
            <a:pPr algn="ctr">
              <a:lnSpc>
                <a:spcPts val="2053"/>
              </a:lnSpc>
              <a:spcBef>
                <a:spcPct val="0"/>
              </a:spcBef>
            </a:pPr>
            <a:r>
              <a:rPr lang="en-US" sz="1466">
                <a:solidFill>
                  <a:srgbClr val="0721B3"/>
                </a:solidFill>
                <a:latin typeface="Oswald"/>
                <a:ea typeface="Oswald"/>
                <a:cs typeface="Oswald"/>
                <a:sym typeface="Oswald"/>
              </a:rPr>
              <a:t>WATEN AHMED</a:t>
            </a:r>
          </a:p>
        </p:txBody>
      </p:sp>
      <p:sp>
        <p:nvSpPr>
          <p:cNvPr id="242" name="TextBox 242"/>
          <p:cNvSpPr txBox="1"/>
          <p:nvPr/>
        </p:nvSpPr>
        <p:spPr>
          <a:xfrm>
            <a:off x="6780922" y="6912718"/>
            <a:ext cx="1516701"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HR GENERALIST</a:t>
            </a:r>
          </a:p>
        </p:txBody>
      </p:sp>
      <p:sp>
        <p:nvSpPr>
          <p:cNvPr id="243" name="TextBox 243"/>
          <p:cNvSpPr txBox="1"/>
          <p:nvPr/>
        </p:nvSpPr>
        <p:spPr>
          <a:xfrm>
            <a:off x="6542917" y="5296965"/>
            <a:ext cx="2024007" cy="201666"/>
          </a:xfrm>
          <a:prstGeom prst="rect">
            <a:avLst/>
          </a:prstGeom>
        </p:spPr>
        <p:txBody>
          <a:bodyPr lIns="0" tIns="0" rIns="0" bIns="0" rtlCol="0" anchor="t">
            <a:spAutoFit/>
          </a:bodyPr>
          <a:lstStyle/>
          <a:p>
            <a:pPr algn="ctr">
              <a:lnSpc>
                <a:spcPts val="1683"/>
              </a:lnSpc>
              <a:spcBef>
                <a:spcPct val="0"/>
              </a:spcBef>
            </a:pPr>
            <a:r>
              <a:rPr lang="en-US" sz="1202" b="1">
                <a:solidFill>
                  <a:srgbClr val="FFFFFF"/>
                </a:solidFill>
                <a:latin typeface="Public Sans Medium"/>
                <a:ea typeface="Public Sans Medium"/>
                <a:cs typeface="Public Sans Medium"/>
                <a:sym typeface="Public Sans Medium"/>
              </a:rPr>
              <a:t>RECRUITMENT SPECIALIS</a:t>
            </a:r>
          </a:p>
        </p:txBody>
      </p:sp>
      <p:sp>
        <p:nvSpPr>
          <p:cNvPr id="244" name="TextBox 244"/>
          <p:cNvSpPr txBox="1"/>
          <p:nvPr/>
        </p:nvSpPr>
        <p:spPr>
          <a:xfrm>
            <a:off x="6507872" y="8133740"/>
            <a:ext cx="2058451" cy="263617"/>
          </a:xfrm>
          <a:prstGeom prst="rect">
            <a:avLst/>
          </a:prstGeom>
        </p:spPr>
        <p:txBody>
          <a:bodyPr lIns="0" tIns="0" rIns="0" bIns="0" rtlCol="0" anchor="t">
            <a:spAutoFit/>
          </a:bodyPr>
          <a:lstStyle/>
          <a:p>
            <a:pPr algn="ctr">
              <a:lnSpc>
                <a:spcPts val="1092"/>
              </a:lnSpc>
              <a:spcBef>
                <a:spcPct val="0"/>
              </a:spcBef>
            </a:pPr>
            <a:r>
              <a:rPr lang="en-US" sz="780" b="1">
                <a:solidFill>
                  <a:srgbClr val="FFFFFF"/>
                </a:solidFill>
                <a:latin typeface="Public Sans Medium"/>
                <a:ea typeface="Public Sans Medium"/>
                <a:cs typeface="Public Sans Medium"/>
                <a:sym typeface="Public Sans Medium"/>
              </a:rPr>
              <a:t> TRAINING &amp; DEVELOPMENT COORDINATOR</a:t>
            </a:r>
          </a:p>
        </p:txBody>
      </p:sp>
      <p:sp>
        <p:nvSpPr>
          <p:cNvPr id="245" name="TextBox 245"/>
          <p:cNvSpPr txBox="1"/>
          <p:nvPr/>
        </p:nvSpPr>
        <p:spPr>
          <a:xfrm>
            <a:off x="1559530" y="6933971"/>
            <a:ext cx="2077605"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 HELPDESK SPECIALIST</a:t>
            </a:r>
          </a:p>
        </p:txBody>
      </p:sp>
      <p:sp>
        <p:nvSpPr>
          <p:cNvPr id="246" name="TextBox 246"/>
          <p:cNvSpPr txBox="1"/>
          <p:nvPr/>
        </p:nvSpPr>
        <p:spPr>
          <a:xfrm>
            <a:off x="1559530" y="5318217"/>
            <a:ext cx="2078192" cy="222165"/>
          </a:xfrm>
          <a:prstGeom prst="rect">
            <a:avLst/>
          </a:prstGeom>
        </p:spPr>
        <p:txBody>
          <a:bodyPr lIns="0" tIns="0" rIns="0" bIns="0" rtlCol="0" anchor="t">
            <a:spAutoFit/>
          </a:bodyPr>
          <a:lstStyle/>
          <a:p>
            <a:pPr algn="ctr">
              <a:lnSpc>
                <a:spcPts val="1880"/>
              </a:lnSpc>
              <a:spcBef>
                <a:spcPct val="0"/>
              </a:spcBef>
            </a:pPr>
            <a:r>
              <a:rPr lang="en-US" sz="1343">
                <a:solidFill>
                  <a:srgbClr val="FFFFFF"/>
                </a:solidFill>
                <a:latin typeface="Public Sans"/>
                <a:ea typeface="Public Sans"/>
                <a:cs typeface="Public Sans"/>
                <a:sym typeface="Public Sans"/>
              </a:rPr>
              <a:t>IT SUPPORT ENGINEER</a:t>
            </a:r>
          </a:p>
        </p:txBody>
      </p:sp>
      <p:sp>
        <p:nvSpPr>
          <p:cNvPr id="247" name="TextBox 247"/>
          <p:cNvSpPr txBox="1"/>
          <p:nvPr/>
        </p:nvSpPr>
        <p:spPr>
          <a:xfrm>
            <a:off x="1634724" y="8205342"/>
            <a:ext cx="2002411" cy="171901"/>
          </a:xfrm>
          <a:prstGeom prst="rect">
            <a:avLst/>
          </a:prstGeom>
        </p:spPr>
        <p:txBody>
          <a:bodyPr lIns="0" tIns="0" rIns="0" bIns="0" rtlCol="0" anchor="t">
            <a:spAutoFit/>
          </a:bodyPr>
          <a:lstStyle/>
          <a:p>
            <a:pPr algn="just">
              <a:lnSpc>
                <a:spcPts val="1486"/>
              </a:lnSpc>
              <a:spcBef>
                <a:spcPct val="0"/>
              </a:spcBef>
            </a:pPr>
            <a:r>
              <a:rPr lang="en-US" sz="1061" b="1">
                <a:solidFill>
                  <a:srgbClr val="FFFFFF"/>
                </a:solidFill>
                <a:latin typeface="Public Sans Medium"/>
                <a:ea typeface="Public Sans Medium"/>
                <a:cs typeface="Public Sans Medium"/>
                <a:sym typeface="Public Sans Medium"/>
              </a:rPr>
              <a:t>NETWORK ADMINISTRATOR</a:t>
            </a:r>
          </a:p>
        </p:txBody>
      </p:sp>
      <p:sp>
        <p:nvSpPr>
          <p:cNvPr id="248" name="TextBox 248"/>
          <p:cNvSpPr txBox="1"/>
          <p:nvPr/>
        </p:nvSpPr>
        <p:spPr>
          <a:xfrm>
            <a:off x="12525044" y="5294656"/>
            <a:ext cx="1677102"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PROJECT MANAGER</a:t>
            </a:r>
          </a:p>
        </p:txBody>
      </p:sp>
      <p:sp>
        <p:nvSpPr>
          <p:cNvPr id="249" name="TextBox 249"/>
          <p:cNvSpPr txBox="1"/>
          <p:nvPr/>
        </p:nvSpPr>
        <p:spPr>
          <a:xfrm>
            <a:off x="12459895" y="8170956"/>
            <a:ext cx="1830579"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BUSINESS ANALYST</a:t>
            </a:r>
          </a:p>
        </p:txBody>
      </p:sp>
      <p:sp>
        <p:nvSpPr>
          <p:cNvPr id="250" name="TextBox 250"/>
          <p:cNvSpPr txBox="1"/>
          <p:nvPr/>
        </p:nvSpPr>
        <p:spPr>
          <a:xfrm>
            <a:off x="12591367" y="6933971"/>
            <a:ext cx="1544455"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CRM SPECIALIST</a:t>
            </a:r>
          </a:p>
        </p:txBody>
      </p:sp>
      <p:sp>
        <p:nvSpPr>
          <p:cNvPr id="251" name="TextBox 251"/>
          <p:cNvSpPr txBox="1"/>
          <p:nvPr/>
        </p:nvSpPr>
        <p:spPr>
          <a:xfrm>
            <a:off x="3967084" y="6933971"/>
            <a:ext cx="2069272"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FRONTEND DEVELOPER</a:t>
            </a:r>
          </a:p>
        </p:txBody>
      </p:sp>
      <p:sp>
        <p:nvSpPr>
          <p:cNvPr id="252" name="TextBox 252"/>
          <p:cNvSpPr txBox="1"/>
          <p:nvPr/>
        </p:nvSpPr>
        <p:spPr>
          <a:xfrm>
            <a:off x="4030609" y="5318217"/>
            <a:ext cx="2038645" cy="201666"/>
          </a:xfrm>
          <a:prstGeom prst="rect">
            <a:avLst/>
          </a:prstGeom>
        </p:spPr>
        <p:txBody>
          <a:bodyPr lIns="0" tIns="0" rIns="0" bIns="0" rtlCol="0" anchor="t">
            <a:spAutoFit/>
          </a:bodyPr>
          <a:lstStyle/>
          <a:p>
            <a:pPr algn="l">
              <a:lnSpc>
                <a:spcPts val="1683"/>
              </a:lnSpc>
            </a:pPr>
            <a:r>
              <a:rPr lang="en-US" sz="1202" b="1">
                <a:solidFill>
                  <a:srgbClr val="FFFFFF"/>
                </a:solidFill>
                <a:latin typeface="Public Sans Medium"/>
                <a:ea typeface="Public Sans Medium"/>
                <a:cs typeface="Public Sans Medium"/>
                <a:sym typeface="Public Sans Medium"/>
              </a:rPr>
              <a:t> FULL STACK DEVELOPER</a:t>
            </a:r>
          </a:p>
        </p:txBody>
      </p:sp>
      <p:sp>
        <p:nvSpPr>
          <p:cNvPr id="253" name="TextBox 253"/>
          <p:cNvSpPr txBox="1"/>
          <p:nvPr/>
        </p:nvSpPr>
        <p:spPr>
          <a:xfrm>
            <a:off x="4246235" y="8145467"/>
            <a:ext cx="1511997"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 QA ENGINEER</a:t>
            </a:r>
          </a:p>
        </p:txBody>
      </p:sp>
      <p:sp>
        <p:nvSpPr>
          <p:cNvPr id="254" name="TextBox 254"/>
          <p:cNvSpPr txBox="1"/>
          <p:nvPr/>
        </p:nvSpPr>
        <p:spPr>
          <a:xfrm>
            <a:off x="14974578" y="5294656"/>
            <a:ext cx="1578531"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DATA ANALYST</a:t>
            </a:r>
          </a:p>
        </p:txBody>
      </p:sp>
      <p:sp>
        <p:nvSpPr>
          <p:cNvPr id="255" name="TextBox 255"/>
          <p:cNvSpPr txBox="1"/>
          <p:nvPr/>
        </p:nvSpPr>
        <p:spPr>
          <a:xfrm>
            <a:off x="14974578" y="8145467"/>
            <a:ext cx="1578531"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BI DEVELOPER</a:t>
            </a:r>
          </a:p>
        </p:txBody>
      </p:sp>
      <p:sp>
        <p:nvSpPr>
          <p:cNvPr id="256" name="TextBox 256"/>
          <p:cNvSpPr txBox="1"/>
          <p:nvPr/>
        </p:nvSpPr>
        <p:spPr>
          <a:xfrm>
            <a:off x="14859556" y="6933971"/>
            <a:ext cx="1808574"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 DATA SCIENTIST</a:t>
            </a:r>
          </a:p>
        </p:txBody>
      </p:sp>
      <p:sp>
        <p:nvSpPr>
          <p:cNvPr id="257" name="TextBox 257"/>
          <p:cNvSpPr txBox="1"/>
          <p:nvPr/>
        </p:nvSpPr>
        <p:spPr>
          <a:xfrm>
            <a:off x="6710763" y="7331412"/>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alaa asem</a:t>
            </a:r>
          </a:p>
        </p:txBody>
      </p:sp>
      <p:sp>
        <p:nvSpPr>
          <p:cNvPr id="258" name="TextBox 258"/>
          <p:cNvSpPr txBox="1"/>
          <p:nvPr/>
        </p:nvSpPr>
        <p:spPr>
          <a:xfrm>
            <a:off x="6880669" y="5641321"/>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alaa mahmoud</a:t>
            </a:r>
          </a:p>
        </p:txBody>
      </p:sp>
      <p:sp>
        <p:nvSpPr>
          <p:cNvPr id="259" name="TextBox 259"/>
          <p:cNvSpPr txBox="1"/>
          <p:nvPr/>
        </p:nvSpPr>
        <p:spPr>
          <a:xfrm>
            <a:off x="6638147" y="8492132"/>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nada amr</a:t>
            </a:r>
          </a:p>
        </p:txBody>
      </p:sp>
      <p:sp>
        <p:nvSpPr>
          <p:cNvPr id="260" name="TextBox 260"/>
          <p:cNvSpPr txBox="1"/>
          <p:nvPr/>
        </p:nvSpPr>
        <p:spPr>
          <a:xfrm>
            <a:off x="1678431" y="7242467"/>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veronica wageh</a:t>
            </a:r>
          </a:p>
        </p:txBody>
      </p:sp>
      <p:sp>
        <p:nvSpPr>
          <p:cNvPr id="261" name="TextBox 261"/>
          <p:cNvSpPr txBox="1"/>
          <p:nvPr/>
        </p:nvSpPr>
        <p:spPr>
          <a:xfrm>
            <a:off x="1697698" y="566257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mariam khalid</a:t>
            </a:r>
          </a:p>
        </p:txBody>
      </p:sp>
      <p:sp>
        <p:nvSpPr>
          <p:cNvPr id="262" name="TextBox 262"/>
          <p:cNvSpPr txBox="1"/>
          <p:nvPr/>
        </p:nvSpPr>
        <p:spPr>
          <a:xfrm>
            <a:off x="1737177" y="8442047"/>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samar mohamed</a:t>
            </a:r>
          </a:p>
        </p:txBody>
      </p:sp>
      <p:sp>
        <p:nvSpPr>
          <p:cNvPr id="263" name="TextBox 263"/>
          <p:cNvSpPr txBox="1"/>
          <p:nvPr/>
        </p:nvSpPr>
        <p:spPr>
          <a:xfrm>
            <a:off x="12459308" y="566257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omar gareb </a:t>
            </a:r>
          </a:p>
        </p:txBody>
      </p:sp>
      <p:sp>
        <p:nvSpPr>
          <p:cNvPr id="264" name="TextBox 264"/>
          <p:cNvSpPr txBox="1"/>
          <p:nvPr/>
        </p:nvSpPr>
        <p:spPr>
          <a:xfrm>
            <a:off x="12459308" y="7301888"/>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kareem amr</a:t>
            </a:r>
          </a:p>
        </p:txBody>
      </p:sp>
      <p:sp>
        <p:nvSpPr>
          <p:cNvPr id="265" name="TextBox 265"/>
          <p:cNvSpPr txBox="1"/>
          <p:nvPr/>
        </p:nvSpPr>
        <p:spPr>
          <a:xfrm>
            <a:off x="4097947" y="7301888"/>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yara adel</a:t>
            </a:r>
          </a:p>
        </p:txBody>
      </p:sp>
      <p:sp>
        <p:nvSpPr>
          <p:cNvPr id="266" name="TextBox 266"/>
          <p:cNvSpPr txBox="1"/>
          <p:nvPr/>
        </p:nvSpPr>
        <p:spPr>
          <a:xfrm>
            <a:off x="4097947" y="566257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malak mohamed</a:t>
            </a:r>
          </a:p>
        </p:txBody>
      </p:sp>
      <p:sp>
        <p:nvSpPr>
          <p:cNvPr id="267" name="TextBox 267"/>
          <p:cNvSpPr txBox="1"/>
          <p:nvPr/>
        </p:nvSpPr>
        <p:spPr>
          <a:xfrm>
            <a:off x="4097947" y="851338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mohamed khalid</a:t>
            </a:r>
          </a:p>
        </p:txBody>
      </p:sp>
      <p:sp>
        <p:nvSpPr>
          <p:cNvPr id="268" name="TextBox 268"/>
          <p:cNvSpPr txBox="1"/>
          <p:nvPr/>
        </p:nvSpPr>
        <p:spPr>
          <a:xfrm>
            <a:off x="14859556" y="566257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mohamed atef</a:t>
            </a:r>
          </a:p>
        </p:txBody>
      </p:sp>
      <p:sp>
        <p:nvSpPr>
          <p:cNvPr id="269" name="TextBox 269"/>
          <p:cNvSpPr txBox="1"/>
          <p:nvPr/>
        </p:nvSpPr>
        <p:spPr>
          <a:xfrm>
            <a:off x="14859556" y="851338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mostafa hussen</a:t>
            </a:r>
          </a:p>
        </p:txBody>
      </p:sp>
      <p:sp>
        <p:nvSpPr>
          <p:cNvPr id="270" name="TextBox 270"/>
          <p:cNvSpPr txBox="1"/>
          <p:nvPr/>
        </p:nvSpPr>
        <p:spPr>
          <a:xfrm>
            <a:off x="14859556" y="7301888"/>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mostafa ashraf</a:t>
            </a:r>
          </a:p>
        </p:txBody>
      </p:sp>
      <p:sp>
        <p:nvSpPr>
          <p:cNvPr id="271" name="TextBox 271"/>
          <p:cNvSpPr txBox="1"/>
          <p:nvPr/>
        </p:nvSpPr>
        <p:spPr>
          <a:xfrm>
            <a:off x="8701608" y="1675178"/>
            <a:ext cx="1808574" cy="246118"/>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hlinkClick r:id="rId19" tooltip="https://www.linkedin.com/in/ahmad-elharany-2ba9522b/overlay/about-this-profile/"/>
              </a:rPr>
              <a:t>Ahmad Elharany</a:t>
            </a:r>
          </a:p>
        </p:txBody>
      </p:sp>
      <p:sp>
        <p:nvSpPr>
          <p:cNvPr id="272" name="TextBox 272"/>
          <p:cNvSpPr txBox="1"/>
          <p:nvPr/>
        </p:nvSpPr>
        <p:spPr>
          <a:xfrm>
            <a:off x="8816630" y="1113875"/>
            <a:ext cx="1578531" cy="310867"/>
          </a:xfrm>
          <a:prstGeom prst="rect">
            <a:avLst/>
          </a:prstGeom>
        </p:spPr>
        <p:txBody>
          <a:bodyPr lIns="0" tIns="0" rIns="0" bIns="0" rtlCol="0" anchor="t">
            <a:spAutoFit/>
          </a:bodyPr>
          <a:lstStyle/>
          <a:p>
            <a:pPr algn="ctr">
              <a:lnSpc>
                <a:spcPts val="2471"/>
              </a:lnSpc>
              <a:spcBef>
                <a:spcPct val="0"/>
              </a:spcBef>
            </a:pPr>
            <a:r>
              <a:rPr lang="en-US" sz="1765" b="1">
                <a:solidFill>
                  <a:srgbClr val="FFFFFF"/>
                </a:solidFill>
                <a:latin typeface="Public Sans Medium"/>
                <a:ea typeface="Public Sans Medium"/>
                <a:cs typeface="Public Sans Medium"/>
                <a:sym typeface="Public Sans Medium"/>
              </a:rPr>
              <a:t>CEO </a:t>
            </a:r>
          </a:p>
        </p:txBody>
      </p:sp>
      <p:sp>
        <p:nvSpPr>
          <p:cNvPr id="273" name="TextBox 273"/>
          <p:cNvSpPr txBox="1"/>
          <p:nvPr/>
        </p:nvSpPr>
        <p:spPr>
          <a:xfrm>
            <a:off x="2948181" y="2534655"/>
            <a:ext cx="2618888" cy="395883"/>
          </a:xfrm>
          <a:prstGeom prst="rect">
            <a:avLst/>
          </a:prstGeom>
        </p:spPr>
        <p:txBody>
          <a:bodyPr lIns="0" tIns="0" rIns="0" bIns="0" rtlCol="0" anchor="t">
            <a:spAutoFit/>
          </a:bodyPr>
          <a:lstStyle/>
          <a:p>
            <a:pPr algn="ctr">
              <a:lnSpc>
                <a:spcPts val="1659"/>
              </a:lnSpc>
            </a:pPr>
            <a:r>
              <a:rPr lang="en-US" sz="1406">
                <a:solidFill>
                  <a:srgbClr val="000000"/>
                </a:solidFill>
                <a:latin typeface="Oswald"/>
                <a:ea typeface="Oswald"/>
                <a:cs typeface="Oswald"/>
                <a:sym typeface="Oswald"/>
              </a:rPr>
              <a:t>CHIEF TECHNOLOGY OFFICER </a:t>
            </a:r>
          </a:p>
          <a:p>
            <a:pPr algn="ctr">
              <a:lnSpc>
                <a:spcPts val="1659"/>
              </a:lnSpc>
            </a:pPr>
            <a:r>
              <a:rPr lang="en-US" sz="1406">
                <a:solidFill>
                  <a:srgbClr val="000000"/>
                </a:solidFill>
                <a:latin typeface="Oswald"/>
                <a:ea typeface="Oswald"/>
                <a:cs typeface="Oswald"/>
                <a:sym typeface="Oswald"/>
              </a:rPr>
              <a:t>(CTO)</a:t>
            </a:r>
          </a:p>
        </p:txBody>
      </p:sp>
      <p:sp>
        <p:nvSpPr>
          <p:cNvPr id="274" name="TextBox 274"/>
          <p:cNvSpPr txBox="1"/>
          <p:nvPr/>
        </p:nvSpPr>
        <p:spPr>
          <a:xfrm>
            <a:off x="2885360" y="2983315"/>
            <a:ext cx="1980071" cy="378916"/>
          </a:xfrm>
          <a:prstGeom prst="rect">
            <a:avLst/>
          </a:prstGeom>
        </p:spPr>
        <p:txBody>
          <a:bodyPr lIns="0" tIns="0" rIns="0" bIns="0" rtlCol="0" anchor="t">
            <a:spAutoFit/>
          </a:bodyPr>
          <a:lstStyle/>
          <a:p>
            <a:pPr algn="ctr">
              <a:lnSpc>
                <a:spcPts val="3149"/>
              </a:lnSpc>
              <a:spcBef>
                <a:spcPct val="0"/>
              </a:spcBef>
            </a:pPr>
            <a:r>
              <a:rPr lang="en-US" sz="2249">
                <a:solidFill>
                  <a:srgbClr val="0721B3"/>
                </a:solidFill>
                <a:latin typeface="Oswald"/>
                <a:ea typeface="Oswald"/>
                <a:cs typeface="Oswald"/>
                <a:sym typeface="Oswald"/>
              </a:rPr>
              <a:t>RANA MAGDY </a:t>
            </a:r>
          </a:p>
        </p:txBody>
      </p:sp>
      <p:sp>
        <p:nvSpPr>
          <p:cNvPr id="275" name="TextBox 275"/>
          <p:cNvSpPr txBox="1"/>
          <p:nvPr/>
        </p:nvSpPr>
        <p:spPr>
          <a:xfrm>
            <a:off x="7100043" y="3023085"/>
            <a:ext cx="1527281" cy="378916"/>
          </a:xfrm>
          <a:prstGeom prst="rect">
            <a:avLst/>
          </a:prstGeom>
        </p:spPr>
        <p:txBody>
          <a:bodyPr lIns="0" tIns="0" rIns="0" bIns="0" rtlCol="0" anchor="t">
            <a:spAutoFit/>
          </a:bodyPr>
          <a:lstStyle/>
          <a:p>
            <a:pPr algn="ctr">
              <a:lnSpc>
                <a:spcPts val="3149"/>
              </a:lnSpc>
              <a:spcBef>
                <a:spcPct val="0"/>
              </a:spcBef>
            </a:pPr>
            <a:r>
              <a:rPr lang="en-US" sz="2249">
                <a:solidFill>
                  <a:srgbClr val="0721B3"/>
                </a:solidFill>
                <a:latin typeface="Oswald"/>
                <a:ea typeface="Oswald"/>
                <a:cs typeface="Oswald"/>
                <a:sym typeface="Oswald"/>
              </a:rPr>
              <a:t>RAWAN AMEN</a:t>
            </a:r>
          </a:p>
        </p:txBody>
      </p:sp>
      <p:sp>
        <p:nvSpPr>
          <p:cNvPr id="276" name="TextBox 276"/>
          <p:cNvSpPr txBox="1"/>
          <p:nvPr/>
        </p:nvSpPr>
        <p:spPr>
          <a:xfrm>
            <a:off x="13982773" y="2476843"/>
            <a:ext cx="2570336" cy="419993"/>
          </a:xfrm>
          <a:prstGeom prst="rect">
            <a:avLst/>
          </a:prstGeom>
        </p:spPr>
        <p:txBody>
          <a:bodyPr lIns="0" tIns="0" rIns="0" bIns="0" rtlCol="0" anchor="t">
            <a:spAutoFit/>
          </a:bodyPr>
          <a:lstStyle/>
          <a:p>
            <a:pPr algn="ctr">
              <a:lnSpc>
                <a:spcPts val="1968"/>
              </a:lnSpc>
            </a:pPr>
            <a:r>
              <a:rPr lang="en-US" sz="1406">
                <a:solidFill>
                  <a:srgbClr val="000000"/>
                </a:solidFill>
                <a:latin typeface="Oswald"/>
                <a:ea typeface="Oswald"/>
                <a:cs typeface="Oswald"/>
                <a:sym typeface="Oswald"/>
              </a:rPr>
              <a:t>CHIEF BUSINESS OFFICER</a:t>
            </a:r>
          </a:p>
          <a:p>
            <a:pPr algn="ctr">
              <a:lnSpc>
                <a:spcPts val="1209"/>
              </a:lnSpc>
            </a:pPr>
            <a:r>
              <a:rPr lang="en-US" sz="1406">
                <a:solidFill>
                  <a:srgbClr val="000000"/>
                </a:solidFill>
                <a:latin typeface="Oswald"/>
                <a:ea typeface="Oswald"/>
                <a:cs typeface="Oswald"/>
                <a:sym typeface="Oswald"/>
              </a:rPr>
              <a:t> (CBO)</a:t>
            </a:r>
          </a:p>
        </p:txBody>
      </p:sp>
      <p:sp>
        <p:nvSpPr>
          <p:cNvPr id="277" name="TextBox 277"/>
          <p:cNvSpPr txBox="1"/>
          <p:nvPr/>
        </p:nvSpPr>
        <p:spPr>
          <a:xfrm>
            <a:off x="13983949" y="3044337"/>
            <a:ext cx="1527281" cy="378916"/>
          </a:xfrm>
          <a:prstGeom prst="rect">
            <a:avLst/>
          </a:prstGeom>
        </p:spPr>
        <p:txBody>
          <a:bodyPr lIns="0" tIns="0" rIns="0" bIns="0" rtlCol="0" anchor="t">
            <a:spAutoFit/>
          </a:bodyPr>
          <a:lstStyle/>
          <a:p>
            <a:pPr algn="ctr">
              <a:lnSpc>
                <a:spcPts val="3149"/>
              </a:lnSpc>
              <a:spcBef>
                <a:spcPct val="0"/>
              </a:spcBef>
            </a:pPr>
            <a:r>
              <a:rPr lang="en-US" sz="2249">
                <a:solidFill>
                  <a:srgbClr val="0721B3"/>
                </a:solidFill>
                <a:latin typeface="Oswald"/>
                <a:ea typeface="Oswald"/>
                <a:cs typeface="Oswald"/>
                <a:sym typeface="Oswald"/>
              </a:rPr>
              <a:t>SHADY ESSAM</a:t>
            </a:r>
          </a:p>
        </p:txBody>
      </p:sp>
      <p:sp>
        <p:nvSpPr>
          <p:cNvPr id="278" name="TextBox 278"/>
          <p:cNvSpPr txBox="1"/>
          <p:nvPr/>
        </p:nvSpPr>
        <p:spPr>
          <a:xfrm>
            <a:off x="6527231" y="9239718"/>
            <a:ext cx="2047191" cy="307670"/>
          </a:xfrm>
          <a:prstGeom prst="rect">
            <a:avLst/>
          </a:prstGeom>
        </p:spPr>
        <p:txBody>
          <a:bodyPr lIns="0" tIns="0" rIns="0" bIns="0" rtlCol="0" anchor="t">
            <a:spAutoFit/>
          </a:bodyPr>
          <a:lstStyle/>
          <a:p>
            <a:pPr algn="ctr">
              <a:lnSpc>
                <a:spcPts val="1289"/>
              </a:lnSpc>
              <a:spcBef>
                <a:spcPct val="0"/>
              </a:spcBef>
            </a:pPr>
            <a:r>
              <a:rPr lang="en-US" sz="921" b="1">
                <a:solidFill>
                  <a:srgbClr val="FFFFFF"/>
                </a:solidFill>
                <a:latin typeface="Public Sans Medium"/>
                <a:ea typeface="Public Sans Medium"/>
                <a:cs typeface="Public Sans Medium"/>
                <a:sym typeface="Public Sans Medium"/>
              </a:rPr>
              <a:t>PERFORMANCE &amp; COMPENSATION ANALYST</a:t>
            </a:r>
          </a:p>
        </p:txBody>
      </p:sp>
      <p:sp>
        <p:nvSpPr>
          <p:cNvPr id="279" name="TextBox 279"/>
          <p:cNvSpPr txBox="1"/>
          <p:nvPr/>
        </p:nvSpPr>
        <p:spPr>
          <a:xfrm>
            <a:off x="1566836" y="9338976"/>
            <a:ext cx="2070299" cy="151659"/>
          </a:xfrm>
          <a:prstGeom prst="rect">
            <a:avLst/>
          </a:prstGeom>
        </p:spPr>
        <p:txBody>
          <a:bodyPr lIns="0" tIns="0" rIns="0" bIns="0" rtlCol="0" anchor="t">
            <a:spAutoFit/>
          </a:bodyPr>
          <a:lstStyle/>
          <a:p>
            <a:pPr algn="ctr">
              <a:lnSpc>
                <a:spcPts val="1289"/>
              </a:lnSpc>
              <a:spcBef>
                <a:spcPct val="0"/>
              </a:spcBef>
            </a:pPr>
            <a:r>
              <a:rPr lang="en-US" sz="921" b="1">
                <a:solidFill>
                  <a:srgbClr val="FFFFFF"/>
                </a:solidFill>
                <a:latin typeface="Public Sans Medium"/>
                <a:ea typeface="Public Sans Medium"/>
                <a:cs typeface="Public Sans Medium"/>
                <a:sym typeface="Public Sans Medium"/>
              </a:rPr>
              <a:t>DATABASE ADMINISTRATOR (DBA)</a:t>
            </a:r>
          </a:p>
        </p:txBody>
      </p:sp>
      <p:sp>
        <p:nvSpPr>
          <p:cNvPr id="280" name="TextBox 280"/>
          <p:cNvSpPr txBox="1"/>
          <p:nvPr/>
        </p:nvSpPr>
        <p:spPr>
          <a:xfrm>
            <a:off x="12353687" y="9338976"/>
            <a:ext cx="2023917" cy="151659"/>
          </a:xfrm>
          <a:prstGeom prst="rect">
            <a:avLst/>
          </a:prstGeom>
        </p:spPr>
        <p:txBody>
          <a:bodyPr lIns="0" tIns="0" rIns="0" bIns="0" rtlCol="0" anchor="t">
            <a:spAutoFit/>
          </a:bodyPr>
          <a:lstStyle/>
          <a:p>
            <a:pPr algn="ctr">
              <a:lnSpc>
                <a:spcPts val="1289"/>
              </a:lnSpc>
              <a:spcBef>
                <a:spcPct val="0"/>
              </a:spcBef>
            </a:pPr>
            <a:r>
              <a:rPr lang="en-US" sz="921" b="1">
                <a:solidFill>
                  <a:srgbClr val="FFFFFF"/>
                </a:solidFill>
                <a:latin typeface="Public Sans Medium"/>
                <a:ea typeface="Public Sans Medium"/>
                <a:cs typeface="Public Sans Medium"/>
                <a:sym typeface="Public Sans Medium"/>
              </a:rPr>
              <a:t>CUSTOMER SUCCESS OFFICER</a:t>
            </a:r>
          </a:p>
        </p:txBody>
      </p:sp>
      <p:sp>
        <p:nvSpPr>
          <p:cNvPr id="281" name="TextBox 281"/>
          <p:cNvSpPr txBox="1"/>
          <p:nvPr/>
        </p:nvSpPr>
        <p:spPr>
          <a:xfrm>
            <a:off x="4136513" y="9279102"/>
            <a:ext cx="1758757"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DEVOPS ENGINEER</a:t>
            </a:r>
          </a:p>
        </p:txBody>
      </p:sp>
      <p:sp>
        <p:nvSpPr>
          <p:cNvPr id="282" name="TextBox 282"/>
          <p:cNvSpPr txBox="1"/>
          <p:nvPr/>
        </p:nvSpPr>
        <p:spPr>
          <a:xfrm>
            <a:off x="14747589" y="9319117"/>
            <a:ext cx="2039591" cy="151659"/>
          </a:xfrm>
          <a:prstGeom prst="rect">
            <a:avLst/>
          </a:prstGeom>
        </p:spPr>
        <p:txBody>
          <a:bodyPr lIns="0" tIns="0" rIns="0" bIns="0" rtlCol="0" anchor="t">
            <a:spAutoFit/>
          </a:bodyPr>
          <a:lstStyle/>
          <a:p>
            <a:pPr algn="ctr">
              <a:lnSpc>
                <a:spcPts val="1289"/>
              </a:lnSpc>
              <a:spcBef>
                <a:spcPct val="0"/>
              </a:spcBef>
            </a:pPr>
            <a:r>
              <a:rPr lang="en-US" sz="921" b="1">
                <a:solidFill>
                  <a:srgbClr val="FFFFFF"/>
                </a:solidFill>
                <a:latin typeface="Public Sans Medium"/>
                <a:ea typeface="Public Sans Medium"/>
                <a:cs typeface="Public Sans Medium"/>
                <a:sym typeface="Public Sans Medium"/>
              </a:rPr>
              <a:t>DATA MODELER / ERD DESIGNER</a:t>
            </a:r>
          </a:p>
        </p:txBody>
      </p:sp>
      <p:sp>
        <p:nvSpPr>
          <p:cNvPr id="283" name="TextBox 283"/>
          <p:cNvSpPr txBox="1"/>
          <p:nvPr/>
        </p:nvSpPr>
        <p:spPr>
          <a:xfrm>
            <a:off x="6638735" y="9625766"/>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vapian</a:t>
            </a:r>
          </a:p>
        </p:txBody>
      </p:sp>
      <p:sp>
        <p:nvSpPr>
          <p:cNvPr id="284" name="TextBox 284"/>
          <p:cNvSpPr txBox="1"/>
          <p:nvPr/>
        </p:nvSpPr>
        <p:spPr>
          <a:xfrm>
            <a:off x="1698286" y="9613261"/>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ahmad sayed</a:t>
            </a:r>
          </a:p>
        </p:txBody>
      </p:sp>
      <p:sp>
        <p:nvSpPr>
          <p:cNvPr id="285" name="TextBox 285"/>
          <p:cNvSpPr txBox="1"/>
          <p:nvPr/>
        </p:nvSpPr>
        <p:spPr>
          <a:xfrm>
            <a:off x="12459895" y="9647019"/>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mahmoud sayed</a:t>
            </a:r>
          </a:p>
        </p:txBody>
      </p:sp>
      <p:sp>
        <p:nvSpPr>
          <p:cNvPr id="286" name="TextBox 286"/>
          <p:cNvSpPr txBox="1"/>
          <p:nvPr/>
        </p:nvSpPr>
        <p:spPr>
          <a:xfrm>
            <a:off x="4098534" y="9647019"/>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reham mohamed</a:t>
            </a:r>
          </a:p>
        </p:txBody>
      </p:sp>
      <p:sp>
        <p:nvSpPr>
          <p:cNvPr id="287" name="TextBox 287"/>
          <p:cNvSpPr txBox="1"/>
          <p:nvPr/>
        </p:nvSpPr>
        <p:spPr>
          <a:xfrm>
            <a:off x="14860144" y="9647019"/>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shazaa ahmed</a:t>
            </a:r>
          </a:p>
        </p:txBody>
      </p:sp>
      <p:sp>
        <p:nvSpPr>
          <p:cNvPr id="288" name="TextBox 288"/>
          <p:cNvSpPr txBox="1"/>
          <p:nvPr/>
        </p:nvSpPr>
        <p:spPr>
          <a:xfrm>
            <a:off x="6918602" y="2643114"/>
            <a:ext cx="2570336" cy="160437"/>
          </a:xfrm>
          <a:prstGeom prst="rect">
            <a:avLst/>
          </a:prstGeom>
        </p:spPr>
        <p:txBody>
          <a:bodyPr lIns="0" tIns="0" rIns="0" bIns="0" rtlCol="0" anchor="t">
            <a:spAutoFit/>
          </a:bodyPr>
          <a:lstStyle/>
          <a:p>
            <a:pPr algn="ctr">
              <a:lnSpc>
                <a:spcPts val="1209"/>
              </a:lnSpc>
            </a:pPr>
            <a:r>
              <a:rPr lang="en-US" sz="1406">
                <a:solidFill>
                  <a:srgbClr val="000000"/>
                </a:solidFill>
                <a:latin typeface="Oswald"/>
                <a:ea typeface="Oswald"/>
                <a:cs typeface="Oswald"/>
                <a:sym typeface="Oswald"/>
              </a:rPr>
              <a:t> CHIEF PEOPLE OFFICER (CPO)</a:t>
            </a:r>
          </a:p>
        </p:txBody>
      </p:sp>
      <p:sp>
        <p:nvSpPr>
          <p:cNvPr id="289" name="TextBox 289"/>
          <p:cNvSpPr txBox="1"/>
          <p:nvPr/>
        </p:nvSpPr>
        <p:spPr>
          <a:xfrm>
            <a:off x="4466095" y="3995774"/>
            <a:ext cx="1539634" cy="183220"/>
          </a:xfrm>
          <a:prstGeom prst="rect">
            <a:avLst/>
          </a:prstGeom>
        </p:spPr>
        <p:txBody>
          <a:bodyPr lIns="0" tIns="0" rIns="0" bIns="0" rtlCol="0" anchor="t">
            <a:spAutoFit/>
          </a:bodyPr>
          <a:lstStyle/>
          <a:p>
            <a:pPr algn="ctr">
              <a:lnSpc>
                <a:spcPts val="1540"/>
              </a:lnSpc>
              <a:spcBef>
                <a:spcPct val="0"/>
              </a:spcBef>
            </a:pPr>
            <a:r>
              <a:rPr lang="en-US" sz="1100">
                <a:solidFill>
                  <a:srgbClr val="000000"/>
                </a:solidFill>
                <a:latin typeface="Oswald"/>
                <a:ea typeface="Oswald"/>
                <a:cs typeface="Oswald"/>
                <a:sym typeface="Oswald"/>
              </a:rPr>
              <a:t>LEAD SOFTWARE ENGINEER</a:t>
            </a:r>
          </a:p>
        </p:txBody>
      </p:sp>
      <p:sp>
        <p:nvSpPr>
          <p:cNvPr id="290" name="TextBox 290"/>
          <p:cNvSpPr txBox="1"/>
          <p:nvPr/>
        </p:nvSpPr>
        <p:spPr>
          <a:xfrm>
            <a:off x="6979702" y="3938004"/>
            <a:ext cx="1539634" cy="234589"/>
          </a:xfrm>
          <a:prstGeom prst="rect">
            <a:avLst/>
          </a:prstGeom>
        </p:spPr>
        <p:txBody>
          <a:bodyPr lIns="0" tIns="0" rIns="0" bIns="0" rtlCol="0" anchor="t">
            <a:spAutoFit/>
          </a:bodyPr>
          <a:lstStyle/>
          <a:p>
            <a:pPr algn="ctr">
              <a:lnSpc>
                <a:spcPts val="1933"/>
              </a:lnSpc>
              <a:spcBef>
                <a:spcPct val="0"/>
              </a:spcBef>
            </a:pPr>
            <a:r>
              <a:rPr lang="en-US" sz="1381">
                <a:solidFill>
                  <a:srgbClr val="000000"/>
                </a:solidFill>
                <a:latin typeface="Oswald"/>
                <a:ea typeface="Oswald"/>
                <a:cs typeface="Oswald"/>
                <a:sym typeface="Oswald"/>
              </a:rPr>
              <a:t>HR MANAGER</a:t>
            </a:r>
          </a:p>
        </p:txBody>
      </p:sp>
      <p:grpSp>
        <p:nvGrpSpPr>
          <p:cNvPr id="291" name="Group 291"/>
          <p:cNvGrpSpPr>
            <a:grpSpLocks noChangeAspect="1"/>
          </p:cNvGrpSpPr>
          <p:nvPr/>
        </p:nvGrpSpPr>
        <p:grpSpPr>
          <a:xfrm>
            <a:off x="6298519" y="5559938"/>
            <a:ext cx="582149" cy="601244"/>
            <a:chOff x="0" y="0"/>
            <a:chExt cx="6350000" cy="6558280"/>
          </a:xfrm>
        </p:grpSpPr>
        <p:sp>
          <p:nvSpPr>
            <p:cNvPr id="292" name="Freeform 29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0"/>
              <a:stretch>
                <a:fillRect t="-14499" b="-14499"/>
              </a:stretch>
            </a:blipFill>
          </p:spPr>
          <p:txBody>
            <a:bodyPr/>
            <a:lstStyle/>
            <a:p>
              <a:endParaRPr lang="ar-EG"/>
            </a:p>
          </p:txBody>
        </p:sp>
        <p:sp>
          <p:nvSpPr>
            <p:cNvPr id="293" name="Freeform 29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54BF"/>
            </a:solidFill>
          </p:spPr>
          <p:txBody>
            <a:bodyPr/>
            <a:lstStyle/>
            <a:p>
              <a:endParaRPr lang="ar-EG"/>
            </a:p>
          </p:txBody>
        </p:sp>
      </p:grpSp>
      <p:sp>
        <p:nvSpPr>
          <p:cNvPr id="294" name="TextBox 294"/>
          <p:cNvSpPr txBox="1"/>
          <p:nvPr/>
        </p:nvSpPr>
        <p:spPr>
          <a:xfrm>
            <a:off x="12869471" y="3989703"/>
            <a:ext cx="1758168" cy="183220"/>
          </a:xfrm>
          <a:prstGeom prst="rect">
            <a:avLst/>
          </a:prstGeom>
        </p:spPr>
        <p:txBody>
          <a:bodyPr lIns="0" tIns="0" rIns="0" bIns="0" rtlCol="0" anchor="t">
            <a:spAutoFit/>
          </a:bodyPr>
          <a:lstStyle/>
          <a:p>
            <a:pPr algn="ctr">
              <a:lnSpc>
                <a:spcPts val="1540"/>
              </a:lnSpc>
              <a:spcBef>
                <a:spcPct val="0"/>
              </a:spcBef>
            </a:pPr>
            <a:r>
              <a:rPr lang="en-US" sz="1100">
                <a:solidFill>
                  <a:srgbClr val="000000"/>
                </a:solidFill>
                <a:latin typeface="Oswald"/>
                <a:ea typeface="Oswald"/>
                <a:cs typeface="Oswald"/>
                <a:sym typeface="Oswald"/>
              </a:rPr>
              <a:t>BUSINESS SOLUTIONS MANAGER</a:t>
            </a:r>
          </a:p>
        </p:txBody>
      </p:sp>
      <p:sp>
        <p:nvSpPr>
          <p:cNvPr id="295" name="TextBox 295"/>
          <p:cNvSpPr txBox="1"/>
          <p:nvPr/>
        </p:nvSpPr>
        <p:spPr>
          <a:xfrm>
            <a:off x="15369567" y="3995774"/>
            <a:ext cx="1758168" cy="183220"/>
          </a:xfrm>
          <a:prstGeom prst="rect">
            <a:avLst/>
          </a:prstGeom>
        </p:spPr>
        <p:txBody>
          <a:bodyPr lIns="0" tIns="0" rIns="0" bIns="0" rtlCol="0" anchor="t">
            <a:spAutoFit/>
          </a:bodyPr>
          <a:lstStyle/>
          <a:p>
            <a:pPr algn="ctr">
              <a:lnSpc>
                <a:spcPts val="1540"/>
              </a:lnSpc>
              <a:spcBef>
                <a:spcPct val="0"/>
              </a:spcBef>
            </a:pPr>
            <a:r>
              <a:rPr lang="en-US" sz="1100">
                <a:solidFill>
                  <a:srgbClr val="000000"/>
                </a:solidFill>
                <a:latin typeface="Oswald"/>
                <a:ea typeface="Oswald"/>
                <a:cs typeface="Oswald"/>
                <a:sym typeface="Oswald"/>
              </a:rPr>
              <a:t>DATA TEAM LEAD</a:t>
            </a:r>
          </a:p>
        </p:txBody>
      </p:sp>
      <p:sp>
        <p:nvSpPr>
          <p:cNvPr id="296" name="TextBox 296"/>
          <p:cNvSpPr txBox="1"/>
          <p:nvPr/>
        </p:nvSpPr>
        <p:spPr>
          <a:xfrm>
            <a:off x="12539202" y="8510583"/>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shahd hatem</a:t>
            </a:r>
          </a:p>
        </p:txBody>
      </p:sp>
      <p:grpSp>
        <p:nvGrpSpPr>
          <p:cNvPr id="297" name="Group 297"/>
          <p:cNvGrpSpPr/>
          <p:nvPr/>
        </p:nvGrpSpPr>
        <p:grpSpPr>
          <a:xfrm>
            <a:off x="10048864" y="7175363"/>
            <a:ext cx="2070299" cy="547522"/>
            <a:chOff x="0" y="0"/>
            <a:chExt cx="678974" cy="179565"/>
          </a:xfrm>
        </p:grpSpPr>
        <p:sp>
          <p:nvSpPr>
            <p:cNvPr id="298" name="Freeform 298"/>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299" name="TextBox 299"/>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00" name="Group 300"/>
          <p:cNvGrpSpPr/>
          <p:nvPr/>
        </p:nvGrpSpPr>
        <p:grpSpPr>
          <a:xfrm>
            <a:off x="10052025" y="5536048"/>
            <a:ext cx="2070299" cy="547522"/>
            <a:chOff x="0" y="0"/>
            <a:chExt cx="678974" cy="179565"/>
          </a:xfrm>
        </p:grpSpPr>
        <p:sp>
          <p:nvSpPr>
            <p:cNvPr id="301" name="Freeform 301"/>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02" name="TextBox 302"/>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sp>
        <p:nvSpPr>
          <p:cNvPr id="303" name="AutoShape 303"/>
          <p:cNvSpPr/>
          <p:nvPr/>
        </p:nvSpPr>
        <p:spPr>
          <a:xfrm flipH="1" flipV="1">
            <a:off x="11084601" y="8856519"/>
            <a:ext cx="3162"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grpSp>
        <p:nvGrpSpPr>
          <p:cNvPr id="304" name="Group 304"/>
          <p:cNvGrpSpPr/>
          <p:nvPr/>
        </p:nvGrpSpPr>
        <p:grpSpPr>
          <a:xfrm>
            <a:off x="10052025" y="8386859"/>
            <a:ext cx="2070299" cy="547522"/>
            <a:chOff x="0" y="0"/>
            <a:chExt cx="678974" cy="179565"/>
          </a:xfrm>
        </p:grpSpPr>
        <p:sp>
          <p:nvSpPr>
            <p:cNvPr id="305" name="Freeform 305"/>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06" name="TextBox 306"/>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07" name="Group 307"/>
          <p:cNvGrpSpPr/>
          <p:nvPr/>
        </p:nvGrpSpPr>
        <p:grpSpPr>
          <a:xfrm>
            <a:off x="10048864" y="6946228"/>
            <a:ext cx="2070299" cy="314766"/>
            <a:chOff x="0" y="0"/>
            <a:chExt cx="678974" cy="103230"/>
          </a:xfrm>
        </p:grpSpPr>
        <p:sp>
          <p:nvSpPr>
            <p:cNvPr id="308" name="Freeform 308"/>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309" name="TextBox 309"/>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310" name="Group 310"/>
          <p:cNvGrpSpPr/>
          <p:nvPr/>
        </p:nvGrpSpPr>
        <p:grpSpPr>
          <a:xfrm>
            <a:off x="10052025" y="5306913"/>
            <a:ext cx="2070299" cy="314766"/>
            <a:chOff x="0" y="0"/>
            <a:chExt cx="678974" cy="103230"/>
          </a:xfrm>
        </p:grpSpPr>
        <p:sp>
          <p:nvSpPr>
            <p:cNvPr id="311" name="Freeform 311"/>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312" name="TextBox 312"/>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grpSp>
        <p:nvGrpSpPr>
          <p:cNvPr id="313" name="Group 313"/>
          <p:cNvGrpSpPr/>
          <p:nvPr/>
        </p:nvGrpSpPr>
        <p:grpSpPr>
          <a:xfrm>
            <a:off x="10052025" y="8157724"/>
            <a:ext cx="2070299" cy="314766"/>
            <a:chOff x="0" y="0"/>
            <a:chExt cx="678974" cy="103230"/>
          </a:xfrm>
        </p:grpSpPr>
        <p:sp>
          <p:nvSpPr>
            <p:cNvPr id="314" name="Freeform 314"/>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315" name="TextBox 315"/>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sp>
        <p:nvSpPr>
          <p:cNvPr id="316" name="AutoShape 316"/>
          <p:cNvSpPr/>
          <p:nvPr/>
        </p:nvSpPr>
        <p:spPr>
          <a:xfrm flipV="1">
            <a:off x="11084013" y="6083570"/>
            <a:ext cx="3162" cy="862658"/>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317" name="AutoShape 317"/>
          <p:cNvSpPr/>
          <p:nvPr/>
        </p:nvSpPr>
        <p:spPr>
          <a:xfrm flipV="1">
            <a:off x="11084013" y="3402720"/>
            <a:ext cx="0" cy="692697"/>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318" name="AutoShape 318"/>
          <p:cNvSpPr/>
          <p:nvPr/>
        </p:nvSpPr>
        <p:spPr>
          <a:xfrm flipH="1" flipV="1">
            <a:off x="11084013" y="7722884"/>
            <a:ext cx="3162"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sp>
        <p:nvSpPr>
          <p:cNvPr id="319" name="AutoShape 319"/>
          <p:cNvSpPr/>
          <p:nvPr/>
        </p:nvSpPr>
        <p:spPr>
          <a:xfrm flipV="1">
            <a:off x="11087762" y="4872074"/>
            <a:ext cx="0" cy="434840"/>
          </a:xfrm>
          <a:prstGeom prst="line">
            <a:avLst/>
          </a:prstGeom>
          <a:ln w="28575" cap="flat">
            <a:gradFill>
              <a:gsLst>
                <a:gs pos="0">
                  <a:srgbClr val="8C52FF">
                    <a:alpha val="100000"/>
                  </a:srgbClr>
                </a:gs>
                <a:gs pos="100000">
                  <a:srgbClr val="5CE1E6">
                    <a:alpha val="100000"/>
                  </a:srgbClr>
                </a:gs>
              </a:gsLst>
              <a:lin ang="0"/>
            </a:gradFill>
            <a:prstDash val="solid"/>
            <a:headEnd type="arrow" w="med" len="sm"/>
            <a:tailEnd type="none" w="sm" len="sm"/>
          </a:ln>
        </p:spPr>
        <p:txBody>
          <a:bodyPr/>
          <a:lstStyle/>
          <a:p>
            <a:endParaRPr lang="ar-EG"/>
          </a:p>
        </p:txBody>
      </p:sp>
      <p:grpSp>
        <p:nvGrpSpPr>
          <p:cNvPr id="320" name="Group 320"/>
          <p:cNvGrpSpPr/>
          <p:nvPr/>
        </p:nvGrpSpPr>
        <p:grpSpPr>
          <a:xfrm>
            <a:off x="9550469" y="2773761"/>
            <a:ext cx="3098384" cy="847312"/>
            <a:chOff x="0" y="0"/>
            <a:chExt cx="1002274" cy="274091"/>
          </a:xfrm>
        </p:grpSpPr>
        <p:sp>
          <p:nvSpPr>
            <p:cNvPr id="321" name="Freeform 321"/>
            <p:cNvSpPr/>
            <p:nvPr/>
          </p:nvSpPr>
          <p:spPr>
            <a:xfrm>
              <a:off x="0" y="0"/>
              <a:ext cx="1002274" cy="274091"/>
            </a:xfrm>
            <a:custGeom>
              <a:avLst/>
              <a:gdLst/>
              <a:ahLst/>
              <a:cxnLst/>
              <a:rect l="l" t="t" r="r" b="b"/>
              <a:pathLst>
                <a:path w="1002274" h="274091">
                  <a:moveTo>
                    <a:pt x="57470" y="0"/>
                  </a:moveTo>
                  <a:lnTo>
                    <a:pt x="944804" y="0"/>
                  </a:lnTo>
                  <a:cubicBezTo>
                    <a:pt x="976544" y="0"/>
                    <a:pt x="1002274" y="25730"/>
                    <a:pt x="1002274" y="57470"/>
                  </a:cubicBezTo>
                  <a:lnTo>
                    <a:pt x="1002274" y="216621"/>
                  </a:lnTo>
                  <a:cubicBezTo>
                    <a:pt x="1002274" y="248361"/>
                    <a:pt x="976544" y="274091"/>
                    <a:pt x="944804" y="274091"/>
                  </a:cubicBezTo>
                  <a:lnTo>
                    <a:pt x="57470" y="274091"/>
                  </a:lnTo>
                  <a:cubicBezTo>
                    <a:pt x="25730" y="274091"/>
                    <a:pt x="0" y="248361"/>
                    <a:pt x="0" y="216621"/>
                  </a:cubicBezTo>
                  <a:lnTo>
                    <a:pt x="0" y="57470"/>
                  </a:lnTo>
                  <a:cubicBezTo>
                    <a:pt x="0" y="25730"/>
                    <a:pt x="25730" y="0"/>
                    <a:pt x="57470" y="0"/>
                  </a:cubicBezTo>
                  <a:close/>
                </a:path>
              </a:pathLst>
            </a:custGeom>
            <a:solidFill>
              <a:srgbClr val="FFFFFF"/>
            </a:solidFill>
            <a:ln w="28575" cap="rnd">
              <a:solidFill>
                <a:srgbClr val="000000"/>
              </a:solidFill>
              <a:prstDash val="solid"/>
              <a:round/>
            </a:ln>
          </p:spPr>
          <p:txBody>
            <a:bodyPr/>
            <a:lstStyle/>
            <a:p>
              <a:endParaRPr lang="ar-EG"/>
            </a:p>
          </p:txBody>
        </p:sp>
        <p:sp>
          <p:nvSpPr>
            <p:cNvPr id="322" name="TextBox 322"/>
            <p:cNvSpPr txBox="1"/>
            <p:nvPr/>
          </p:nvSpPr>
          <p:spPr>
            <a:xfrm>
              <a:off x="0" y="-38100"/>
              <a:ext cx="1002274" cy="312191"/>
            </a:xfrm>
            <a:prstGeom prst="rect">
              <a:avLst/>
            </a:prstGeom>
          </p:spPr>
          <p:txBody>
            <a:bodyPr lIns="58163" tIns="58163" rIns="58163" bIns="58163" rtlCol="0" anchor="ctr"/>
            <a:lstStyle/>
            <a:p>
              <a:pPr algn="ctr">
                <a:lnSpc>
                  <a:spcPts val="2756"/>
                </a:lnSpc>
              </a:pPr>
              <a:endParaRPr/>
            </a:p>
          </p:txBody>
        </p:sp>
      </p:grpSp>
      <p:sp>
        <p:nvSpPr>
          <p:cNvPr id="323" name="Freeform 323"/>
          <p:cNvSpPr/>
          <p:nvPr/>
        </p:nvSpPr>
        <p:spPr>
          <a:xfrm>
            <a:off x="10186970" y="2533593"/>
            <a:ext cx="3000412" cy="436424"/>
          </a:xfrm>
          <a:custGeom>
            <a:avLst/>
            <a:gdLst/>
            <a:ahLst/>
            <a:cxnLst/>
            <a:rect l="l" t="t" r="r" b="b"/>
            <a:pathLst>
              <a:path w="3000412" h="436424">
                <a:moveTo>
                  <a:pt x="0" y="0"/>
                </a:moveTo>
                <a:lnTo>
                  <a:pt x="3000412" y="0"/>
                </a:lnTo>
                <a:lnTo>
                  <a:pt x="3000412" y="436424"/>
                </a:lnTo>
                <a:lnTo>
                  <a:pt x="0" y="43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324" name="Group 324"/>
          <p:cNvGrpSpPr/>
          <p:nvPr/>
        </p:nvGrpSpPr>
        <p:grpSpPr>
          <a:xfrm>
            <a:off x="9940331" y="4126641"/>
            <a:ext cx="2019966" cy="552398"/>
            <a:chOff x="0" y="0"/>
            <a:chExt cx="1002274" cy="274091"/>
          </a:xfrm>
        </p:grpSpPr>
        <p:sp>
          <p:nvSpPr>
            <p:cNvPr id="325" name="Freeform 325"/>
            <p:cNvSpPr/>
            <p:nvPr/>
          </p:nvSpPr>
          <p:spPr>
            <a:xfrm>
              <a:off x="0" y="0"/>
              <a:ext cx="1002274" cy="274091"/>
            </a:xfrm>
            <a:custGeom>
              <a:avLst/>
              <a:gdLst/>
              <a:ahLst/>
              <a:cxnLst/>
              <a:rect l="l" t="t" r="r" b="b"/>
              <a:pathLst>
                <a:path w="1002274" h="274091">
                  <a:moveTo>
                    <a:pt x="88152" y="0"/>
                  </a:moveTo>
                  <a:lnTo>
                    <a:pt x="914122" y="0"/>
                  </a:lnTo>
                  <a:cubicBezTo>
                    <a:pt x="962807" y="0"/>
                    <a:pt x="1002274" y="39467"/>
                    <a:pt x="1002274" y="88152"/>
                  </a:cubicBezTo>
                  <a:lnTo>
                    <a:pt x="1002274" y="185939"/>
                  </a:lnTo>
                  <a:cubicBezTo>
                    <a:pt x="1002274" y="209318"/>
                    <a:pt x="992986" y="231740"/>
                    <a:pt x="976455" y="248272"/>
                  </a:cubicBezTo>
                  <a:cubicBezTo>
                    <a:pt x="959923" y="264803"/>
                    <a:pt x="937501" y="274091"/>
                    <a:pt x="914122" y="274091"/>
                  </a:cubicBezTo>
                  <a:lnTo>
                    <a:pt x="88152" y="274091"/>
                  </a:lnTo>
                  <a:cubicBezTo>
                    <a:pt x="39467" y="274091"/>
                    <a:pt x="0" y="234624"/>
                    <a:pt x="0" y="185939"/>
                  </a:cubicBezTo>
                  <a:lnTo>
                    <a:pt x="0" y="88152"/>
                  </a:lnTo>
                  <a:cubicBezTo>
                    <a:pt x="0" y="64773"/>
                    <a:pt x="9287" y="42351"/>
                    <a:pt x="25819" y="25819"/>
                  </a:cubicBezTo>
                  <a:cubicBezTo>
                    <a:pt x="42351" y="9287"/>
                    <a:pt x="64773" y="0"/>
                    <a:pt x="88152" y="0"/>
                  </a:cubicBezTo>
                  <a:close/>
                </a:path>
              </a:pathLst>
            </a:custGeom>
            <a:solidFill>
              <a:srgbClr val="FFFFFF"/>
            </a:solidFill>
            <a:ln w="28575" cap="rnd">
              <a:solidFill>
                <a:srgbClr val="000000"/>
              </a:solidFill>
              <a:prstDash val="solid"/>
              <a:round/>
            </a:ln>
          </p:spPr>
          <p:txBody>
            <a:bodyPr/>
            <a:lstStyle/>
            <a:p>
              <a:endParaRPr lang="ar-EG"/>
            </a:p>
          </p:txBody>
        </p:sp>
        <p:sp>
          <p:nvSpPr>
            <p:cNvPr id="326" name="TextBox 326"/>
            <p:cNvSpPr txBox="1"/>
            <p:nvPr/>
          </p:nvSpPr>
          <p:spPr>
            <a:xfrm>
              <a:off x="0" y="-38100"/>
              <a:ext cx="1002274" cy="312191"/>
            </a:xfrm>
            <a:prstGeom prst="rect">
              <a:avLst/>
            </a:prstGeom>
          </p:spPr>
          <p:txBody>
            <a:bodyPr lIns="48861" tIns="48861" rIns="48861" bIns="48861" rtlCol="0" anchor="ctr"/>
            <a:lstStyle/>
            <a:p>
              <a:pPr algn="ctr">
                <a:lnSpc>
                  <a:spcPts val="2756"/>
                </a:lnSpc>
              </a:pPr>
              <a:endParaRPr/>
            </a:p>
          </p:txBody>
        </p:sp>
      </p:grpSp>
      <p:sp>
        <p:nvSpPr>
          <p:cNvPr id="327" name="Freeform 327"/>
          <p:cNvSpPr/>
          <p:nvPr/>
        </p:nvSpPr>
        <p:spPr>
          <a:xfrm>
            <a:off x="10355292" y="3970065"/>
            <a:ext cx="1956094" cy="284523"/>
          </a:xfrm>
          <a:custGeom>
            <a:avLst/>
            <a:gdLst/>
            <a:ahLst/>
            <a:cxnLst/>
            <a:rect l="l" t="t" r="r" b="b"/>
            <a:pathLst>
              <a:path w="1956094" h="284523">
                <a:moveTo>
                  <a:pt x="0" y="0"/>
                </a:moveTo>
                <a:lnTo>
                  <a:pt x="1956094" y="0"/>
                </a:lnTo>
                <a:lnTo>
                  <a:pt x="1956094" y="284523"/>
                </a:lnTo>
                <a:lnTo>
                  <a:pt x="0" y="2845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grpSp>
        <p:nvGrpSpPr>
          <p:cNvPr id="328" name="Group 328"/>
          <p:cNvGrpSpPr/>
          <p:nvPr/>
        </p:nvGrpSpPr>
        <p:grpSpPr>
          <a:xfrm>
            <a:off x="10052613" y="9520494"/>
            <a:ext cx="2070299" cy="547522"/>
            <a:chOff x="0" y="0"/>
            <a:chExt cx="678974" cy="179565"/>
          </a:xfrm>
        </p:grpSpPr>
        <p:sp>
          <p:nvSpPr>
            <p:cNvPr id="329" name="Freeform 329"/>
            <p:cNvSpPr/>
            <p:nvPr/>
          </p:nvSpPr>
          <p:spPr>
            <a:xfrm>
              <a:off x="0" y="0"/>
              <a:ext cx="678974" cy="179565"/>
            </a:xfrm>
            <a:custGeom>
              <a:avLst/>
              <a:gdLst/>
              <a:ahLst/>
              <a:cxnLst/>
              <a:rect l="l" t="t" r="r" b="b"/>
              <a:pathLst>
                <a:path w="678974" h="179565">
                  <a:moveTo>
                    <a:pt x="0" y="0"/>
                  </a:moveTo>
                  <a:lnTo>
                    <a:pt x="678974" y="0"/>
                  </a:lnTo>
                  <a:lnTo>
                    <a:pt x="678974" y="179565"/>
                  </a:lnTo>
                  <a:lnTo>
                    <a:pt x="0" y="179565"/>
                  </a:lnTo>
                  <a:close/>
                </a:path>
              </a:pathLst>
            </a:custGeom>
            <a:solidFill>
              <a:srgbClr val="FFFDF5"/>
            </a:solidFill>
            <a:ln w="9525" cap="sq">
              <a:solidFill>
                <a:srgbClr val="FF9C09"/>
              </a:solidFill>
              <a:prstDash val="solid"/>
              <a:miter/>
            </a:ln>
          </p:spPr>
          <p:txBody>
            <a:bodyPr/>
            <a:lstStyle/>
            <a:p>
              <a:endParaRPr lang="ar-EG"/>
            </a:p>
          </p:txBody>
        </p:sp>
        <p:sp>
          <p:nvSpPr>
            <p:cNvPr id="330" name="TextBox 330"/>
            <p:cNvSpPr txBox="1"/>
            <p:nvPr/>
          </p:nvSpPr>
          <p:spPr>
            <a:xfrm>
              <a:off x="0" y="-47625"/>
              <a:ext cx="678974" cy="227190"/>
            </a:xfrm>
            <a:prstGeom prst="rect">
              <a:avLst/>
            </a:prstGeom>
          </p:spPr>
          <p:txBody>
            <a:bodyPr lIns="71438" tIns="71438" rIns="71438" bIns="71438" rtlCol="0" anchor="ctr"/>
            <a:lstStyle/>
            <a:p>
              <a:pPr algn="ctr">
                <a:lnSpc>
                  <a:spcPts val="2756"/>
                </a:lnSpc>
              </a:pPr>
              <a:endParaRPr/>
            </a:p>
          </p:txBody>
        </p:sp>
      </p:grpSp>
      <p:grpSp>
        <p:nvGrpSpPr>
          <p:cNvPr id="331" name="Group 331"/>
          <p:cNvGrpSpPr/>
          <p:nvPr/>
        </p:nvGrpSpPr>
        <p:grpSpPr>
          <a:xfrm>
            <a:off x="10052613" y="9291359"/>
            <a:ext cx="2070299" cy="314766"/>
            <a:chOff x="0" y="0"/>
            <a:chExt cx="678974" cy="103230"/>
          </a:xfrm>
        </p:grpSpPr>
        <p:sp>
          <p:nvSpPr>
            <p:cNvPr id="332" name="Freeform 332"/>
            <p:cNvSpPr/>
            <p:nvPr/>
          </p:nvSpPr>
          <p:spPr>
            <a:xfrm>
              <a:off x="0" y="0"/>
              <a:ext cx="678974" cy="103230"/>
            </a:xfrm>
            <a:custGeom>
              <a:avLst/>
              <a:gdLst/>
              <a:ahLst/>
              <a:cxnLst/>
              <a:rect l="l" t="t" r="r" b="b"/>
              <a:pathLst>
                <a:path w="678974" h="103230">
                  <a:moveTo>
                    <a:pt x="0" y="0"/>
                  </a:moveTo>
                  <a:lnTo>
                    <a:pt x="678974" y="0"/>
                  </a:lnTo>
                  <a:lnTo>
                    <a:pt x="678974" y="103230"/>
                  </a:lnTo>
                  <a:lnTo>
                    <a:pt x="0" y="103230"/>
                  </a:lnTo>
                  <a:close/>
                </a:path>
              </a:pathLst>
            </a:custGeom>
            <a:solidFill>
              <a:srgbClr val="FF9C09"/>
            </a:solidFill>
          </p:spPr>
          <p:txBody>
            <a:bodyPr/>
            <a:lstStyle/>
            <a:p>
              <a:endParaRPr lang="ar-EG"/>
            </a:p>
          </p:txBody>
        </p:sp>
        <p:sp>
          <p:nvSpPr>
            <p:cNvPr id="333" name="TextBox 333"/>
            <p:cNvSpPr txBox="1"/>
            <p:nvPr/>
          </p:nvSpPr>
          <p:spPr>
            <a:xfrm>
              <a:off x="0" y="-47625"/>
              <a:ext cx="678974" cy="150855"/>
            </a:xfrm>
            <a:prstGeom prst="rect">
              <a:avLst/>
            </a:prstGeom>
          </p:spPr>
          <p:txBody>
            <a:bodyPr lIns="71438" tIns="71438" rIns="71438" bIns="71438" rtlCol="0" anchor="ctr"/>
            <a:lstStyle/>
            <a:p>
              <a:pPr algn="ctr">
                <a:lnSpc>
                  <a:spcPts val="2756"/>
                </a:lnSpc>
              </a:pPr>
              <a:endParaRPr/>
            </a:p>
          </p:txBody>
        </p:sp>
      </p:grpSp>
      <p:sp>
        <p:nvSpPr>
          <p:cNvPr id="334" name="TextBox 334"/>
          <p:cNvSpPr txBox="1"/>
          <p:nvPr/>
        </p:nvSpPr>
        <p:spPr>
          <a:xfrm>
            <a:off x="10463342" y="4291563"/>
            <a:ext cx="1137552" cy="244558"/>
          </a:xfrm>
          <a:prstGeom prst="rect">
            <a:avLst/>
          </a:prstGeom>
        </p:spPr>
        <p:txBody>
          <a:bodyPr lIns="0" tIns="0" rIns="0" bIns="0" rtlCol="0" anchor="t">
            <a:spAutoFit/>
          </a:bodyPr>
          <a:lstStyle/>
          <a:p>
            <a:pPr algn="ctr">
              <a:lnSpc>
                <a:spcPts val="2053"/>
              </a:lnSpc>
              <a:spcBef>
                <a:spcPct val="0"/>
              </a:spcBef>
            </a:pPr>
            <a:r>
              <a:rPr lang="en-US" sz="1466">
                <a:solidFill>
                  <a:srgbClr val="004AAD"/>
                </a:solidFill>
                <a:latin typeface="Oswald"/>
                <a:ea typeface="Oswald"/>
                <a:cs typeface="Oswald"/>
                <a:sym typeface="Oswald"/>
              </a:rPr>
              <a:t>NOUR YASEER</a:t>
            </a:r>
          </a:p>
        </p:txBody>
      </p:sp>
      <p:sp>
        <p:nvSpPr>
          <p:cNvPr id="335" name="TextBox 335"/>
          <p:cNvSpPr txBox="1"/>
          <p:nvPr/>
        </p:nvSpPr>
        <p:spPr>
          <a:xfrm>
            <a:off x="10182888" y="6974459"/>
            <a:ext cx="1870311" cy="222165"/>
          </a:xfrm>
          <a:prstGeom prst="rect">
            <a:avLst/>
          </a:prstGeom>
        </p:spPr>
        <p:txBody>
          <a:bodyPr lIns="0" tIns="0" rIns="0" bIns="0" rtlCol="0" anchor="t">
            <a:spAutoFit/>
          </a:bodyPr>
          <a:lstStyle/>
          <a:p>
            <a:pPr algn="ctr">
              <a:lnSpc>
                <a:spcPts val="1880"/>
              </a:lnSpc>
              <a:spcBef>
                <a:spcPct val="0"/>
              </a:spcBef>
            </a:pPr>
            <a:r>
              <a:rPr lang="en-US" sz="1343" b="1">
                <a:solidFill>
                  <a:srgbClr val="FFFFFF"/>
                </a:solidFill>
                <a:latin typeface="Public Sans Medium"/>
                <a:ea typeface="Public Sans Medium"/>
                <a:cs typeface="Public Sans Medium"/>
                <a:sym typeface="Public Sans Medium"/>
              </a:rPr>
              <a:t>FINANCIAL ANALYST</a:t>
            </a:r>
          </a:p>
        </p:txBody>
      </p:sp>
      <p:sp>
        <p:nvSpPr>
          <p:cNvPr id="336" name="TextBox 336"/>
          <p:cNvSpPr txBox="1"/>
          <p:nvPr/>
        </p:nvSpPr>
        <p:spPr>
          <a:xfrm>
            <a:off x="10087658" y="5358706"/>
            <a:ext cx="2024007" cy="201666"/>
          </a:xfrm>
          <a:prstGeom prst="rect">
            <a:avLst/>
          </a:prstGeom>
        </p:spPr>
        <p:txBody>
          <a:bodyPr lIns="0" tIns="0" rIns="0" bIns="0" rtlCol="0" anchor="t">
            <a:spAutoFit/>
          </a:bodyPr>
          <a:lstStyle/>
          <a:p>
            <a:pPr algn="ctr">
              <a:lnSpc>
                <a:spcPts val="1683"/>
              </a:lnSpc>
              <a:spcBef>
                <a:spcPct val="0"/>
              </a:spcBef>
            </a:pPr>
            <a:r>
              <a:rPr lang="en-US" sz="1202" b="1">
                <a:solidFill>
                  <a:srgbClr val="FFFFFF"/>
                </a:solidFill>
                <a:latin typeface="Public Sans Medium"/>
                <a:ea typeface="Public Sans Medium"/>
                <a:cs typeface="Public Sans Medium"/>
                <a:sym typeface="Public Sans Medium"/>
              </a:rPr>
              <a:t> ACCOUNTANT</a:t>
            </a:r>
          </a:p>
        </p:txBody>
      </p:sp>
      <p:sp>
        <p:nvSpPr>
          <p:cNvPr id="337" name="TextBox 337"/>
          <p:cNvSpPr txBox="1"/>
          <p:nvPr/>
        </p:nvSpPr>
        <p:spPr>
          <a:xfrm>
            <a:off x="10052613" y="8185955"/>
            <a:ext cx="2058451" cy="231630"/>
          </a:xfrm>
          <a:prstGeom prst="rect">
            <a:avLst/>
          </a:prstGeom>
        </p:spPr>
        <p:txBody>
          <a:bodyPr lIns="0" tIns="0" rIns="0" bIns="0" rtlCol="0" anchor="t">
            <a:spAutoFit/>
          </a:bodyPr>
          <a:lstStyle/>
          <a:p>
            <a:pPr algn="ctr">
              <a:lnSpc>
                <a:spcPts val="1932"/>
              </a:lnSpc>
              <a:spcBef>
                <a:spcPct val="0"/>
              </a:spcBef>
            </a:pPr>
            <a:r>
              <a:rPr lang="en-US" sz="1380" b="1">
                <a:solidFill>
                  <a:srgbClr val="FFFFFF"/>
                </a:solidFill>
                <a:latin typeface="Public Sans Medium"/>
                <a:ea typeface="Public Sans Medium"/>
                <a:cs typeface="Public Sans Medium"/>
                <a:sym typeface="Public Sans Medium"/>
              </a:rPr>
              <a:t>PAYROLL SPECIALIST</a:t>
            </a:r>
          </a:p>
        </p:txBody>
      </p:sp>
      <p:sp>
        <p:nvSpPr>
          <p:cNvPr id="338" name="TextBox 338"/>
          <p:cNvSpPr txBox="1"/>
          <p:nvPr/>
        </p:nvSpPr>
        <p:spPr>
          <a:xfrm>
            <a:off x="10176371" y="7310283"/>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asmaa hassan</a:t>
            </a:r>
          </a:p>
        </p:txBody>
      </p:sp>
      <p:sp>
        <p:nvSpPr>
          <p:cNvPr id="339" name="TextBox 339"/>
          <p:cNvSpPr txBox="1"/>
          <p:nvPr/>
        </p:nvSpPr>
        <p:spPr>
          <a:xfrm>
            <a:off x="10201815" y="5697879"/>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mohamed nagy</a:t>
            </a:r>
          </a:p>
        </p:txBody>
      </p:sp>
      <p:sp>
        <p:nvSpPr>
          <p:cNvPr id="340" name="TextBox 340"/>
          <p:cNvSpPr txBox="1"/>
          <p:nvPr/>
        </p:nvSpPr>
        <p:spPr>
          <a:xfrm>
            <a:off x="10182888" y="8553873"/>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eslam ramadan</a:t>
            </a:r>
          </a:p>
        </p:txBody>
      </p:sp>
      <p:sp>
        <p:nvSpPr>
          <p:cNvPr id="341" name="TextBox 341"/>
          <p:cNvSpPr txBox="1"/>
          <p:nvPr/>
        </p:nvSpPr>
        <p:spPr>
          <a:xfrm>
            <a:off x="10277947" y="3023736"/>
            <a:ext cx="1714102" cy="378916"/>
          </a:xfrm>
          <a:prstGeom prst="rect">
            <a:avLst/>
          </a:prstGeom>
        </p:spPr>
        <p:txBody>
          <a:bodyPr lIns="0" tIns="0" rIns="0" bIns="0" rtlCol="0" anchor="t">
            <a:spAutoFit/>
          </a:bodyPr>
          <a:lstStyle/>
          <a:p>
            <a:pPr algn="ctr">
              <a:lnSpc>
                <a:spcPts val="3149"/>
              </a:lnSpc>
              <a:spcBef>
                <a:spcPct val="0"/>
              </a:spcBef>
            </a:pPr>
            <a:r>
              <a:rPr lang="en-US" sz="2249">
                <a:solidFill>
                  <a:srgbClr val="0721B3"/>
                </a:solidFill>
                <a:latin typeface="Oswald"/>
                <a:ea typeface="Oswald"/>
                <a:cs typeface="Oswald"/>
                <a:sym typeface="Oswald"/>
              </a:rPr>
              <a:t>ABANOB ADEEP</a:t>
            </a:r>
          </a:p>
        </p:txBody>
      </p:sp>
      <p:sp>
        <p:nvSpPr>
          <p:cNvPr id="342" name="TextBox 342"/>
          <p:cNvSpPr txBox="1"/>
          <p:nvPr/>
        </p:nvSpPr>
        <p:spPr>
          <a:xfrm>
            <a:off x="10092320" y="9262716"/>
            <a:ext cx="2047191" cy="364583"/>
          </a:xfrm>
          <a:prstGeom prst="rect">
            <a:avLst/>
          </a:prstGeom>
        </p:spPr>
        <p:txBody>
          <a:bodyPr lIns="0" tIns="0" rIns="0" bIns="0" rtlCol="0" anchor="t">
            <a:spAutoFit/>
          </a:bodyPr>
          <a:lstStyle/>
          <a:p>
            <a:pPr algn="ctr">
              <a:lnSpc>
                <a:spcPts val="1429"/>
              </a:lnSpc>
              <a:spcBef>
                <a:spcPct val="0"/>
              </a:spcBef>
            </a:pPr>
            <a:r>
              <a:rPr lang="en-US" sz="1021" b="1">
                <a:solidFill>
                  <a:srgbClr val="FFFFFF"/>
                </a:solidFill>
                <a:latin typeface="Public Sans Medium"/>
                <a:ea typeface="Public Sans Medium"/>
                <a:cs typeface="Public Sans Medium"/>
                <a:sym typeface="Public Sans Medium"/>
              </a:rPr>
              <a:t>BUDGETING &amp; REPORTING OFFICER</a:t>
            </a:r>
          </a:p>
        </p:txBody>
      </p:sp>
      <p:sp>
        <p:nvSpPr>
          <p:cNvPr id="343" name="TextBox 343"/>
          <p:cNvSpPr txBox="1"/>
          <p:nvPr/>
        </p:nvSpPr>
        <p:spPr>
          <a:xfrm>
            <a:off x="10195374" y="9713024"/>
            <a:ext cx="1808574" cy="248971"/>
          </a:xfrm>
          <a:prstGeom prst="rect">
            <a:avLst/>
          </a:prstGeom>
        </p:spPr>
        <p:txBody>
          <a:bodyPr lIns="0" tIns="0" rIns="0" bIns="0" rtlCol="0" anchor="t">
            <a:spAutoFit/>
          </a:bodyPr>
          <a:lstStyle/>
          <a:p>
            <a:pPr algn="ctr">
              <a:lnSpc>
                <a:spcPts val="2036"/>
              </a:lnSpc>
              <a:spcBef>
                <a:spcPct val="0"/>
              </a:spcBef>
            </a:pPr>
            <a:r>
              <a:rPr lang="en-US" sz="1454" b="1">
                <a:solidFill>
                  <a:srgbClr val="252C31"/>
                </a:solidFill>
                <a:latin typeface="Montserrat Bold"/>
                <a:ea typeface="Montserrat Bold"/>
                <a:cs typeface="Montserrat Bold"/>
                <a:sym typeface="Montserrat Bold"/>
              </a:rPr>
              <a:t>malaka wageh</a:t>
            </a:r>
          </a:p>
        </p:txBody>
      </p:sp>
      <p:sp>
        <p:nvSpPr>
          <p:cNvPr id="344" name="TextBox 344"/>
          <p:cNvSpPr txBox="1"/>
          <p:nvPr/>
        </p:nvSpPr>
        <p:spPr>
          <a:xfrm>
            <a:off x="10463342" y="2704855"/>
            <a:ext cx="2570336" cy="160437"/>
          </a:xfrm>
          <a:prstGeom prst="rect">
            <a:avLst/>
          </a:prstGeom>
        </p:spPr>
        <p:txBody>
          <a:bodyPr lIns="0" tIns="0" rIns="0" bIns="0" rtlCol="0" anchor="t">
            <a:spAutoFit/>
          </a:bodyPr>
          <a:lstStyle/>
          <a:p>
            <a:pPr algn="ctr">
              <a:lnSpc>
                <a:spcPts val="1209"/>
              </a:lnSpc>
            </a:pPr>
            <a:r>
              <a:rPr lang="en-US" sz="1406">
                <a:solidFill>
                  <a:srgbClr val="000000"/>
                </a:solidFill>
                <a:latin typeface="Oswald"/>
                <a:ea typeface="Oswald"/>
                <a:cs typeface="Oswald"/>
                <a:sym typeface="Oswald"/>
              </a:rPr>
              <a:t>CHIEF FINANCIAL OFFICER (CFO)</a:t>
            </a:r>
          </a:p>
        </p:txBody>
      </p:sp>
      <p:sp>
        <p:nvSpPr>
          <p:cNvPr id="345" name="TextBox 345"/>
          <p:cNvSpPr txBox="1"/>
          <p:nvPr/>
        </p:nvSpPr>
        <p:spPr>
          <a:xfrm>
            <a:off x="10524443" y="3999745"/>
            <a:ext cx="1539634" cy="234589"/>
          </a:xfrm>
          <a:prstGeom prst="rect">
            <a:avLst/>
          </a:prstGeom>
        </p:spPr>
        <p:txBody>
          <a:bodyPr lIns="0" tIns="0" rIns="0" bIns="0" rtlCol="0" anchor="t">
            <a:spAutoFit/>
          </a:bodyPr>
          <a:lstStyle/>
          <a:p>
            <a:pPr algn="ctr">
              <a:lnSpc>
                <a:spcPts val="1933"/>
              </a:lnSpc>
              <a:spcBef>
                <a:spcPct val="0"/>
              </a:spcBef>
            </a:pPr>
            <a:r>
              <a:rPr lang="en-US" sz="1381">
                <a:solidFill>
                  <a:srgbClr val="000000"/>
                </a:solidFill>
                <a:latin typeface="Oswald"/>
                <a:ea typeface="Oswald"/>
                <a:cs typeface="Oswald"/>
                <a:sym typeface="Oswald"/>
              </a:rPr>
              <a:t>FINANCE MANAGER</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679384" y="2184928"/>
            <a:ext cx="5285862" cy="6483827"/>
            <a:chOff x="0" y="0"/>
            <a:chExt cx="1392161" cy="1707675"/>
          </a:xfrm>
        </p:grpSpPr>
        <p:sp>
          <p:nvSpPr>
            <p:cNvPr id="3" name="Freeform 3"/>
            <p:cNvSpPr/>
            <p:nvPr/>
          </p:nvSpPr>
          <p:spPr>
            <a:xfrm>
              <a:off x="0" y="0"/>
              <a:ext cx="1392161" cy="1707674"/>
            </a:xfrm>
            <a:custGeom>
              <a:avLst/>
              <a:gdLst/>
              <a:ahLst/>
              <a:cxnLst/>
              <a:rect l="l" t="t" r="r" b="b"/>
              <a:pathLst>
                <a:path w="1392161" h="1707674">
                  <a:moveTo>
                    <a:pt x="74697" y="0"/>
                  </a:moveTo>
                  <a:lnTo>
                    <a:pt x="1317464" y="0"/>
                  </a:lnTo>
                  <a:cubicBezTo>
                    <a:pt x="1337275" y="0"/>
                    <a:pt x="1356275" y="7870"/>
                    <a:pt x="1370283" y="21878"/>
                  </a:cubicBezTo>
                  <a:cubicBezTo>
                    <a:pt x="1384291" y="35887"/>
                    <a:pt x="1392161" y="54886"/>
                    <a:pt x="1392161" y="74697"/>
                  </a:cubicBezTo>
                  <a:lnTo>
                    <a:pt x="1392161" y="1632977"/>
                  </a:lnTo>
                  <a:cubicBezTo>
                    <a:pt x="1392161" y="1674232"/>
                    <a:pt x="1358718" y="1707674"/>
                    <a:pt x="1317464" y="1707674"/>
                  </a:cubicBezTo>
                  <a:lnTo>
                    <a:pt x="74697" y="1707674"/>
                  </a:lnTo>
                  <a:cubicBezTo>
                    <a:pt x="33443" y="1707674"/>
                    <a:pt x="0" y="1674232"/>
                    <a:pt x="0" y="1632977"/>
                  </a:cubicBezTo>
                  <a:lnTo>
                    <a:pt x="0" y="74697"/>
                  </a:lnTo>
                  <a:cubicBezTo>
                    <a:pt x="0" y="33443"/>
                    <a:pt x="33443" y="0"/>
                    <a:pt x="74697" y="0"/>
                  </a:cubicBezTo>
                  <a:close/>
                </a:path>
              </a:pathLst>
            </a:custGeom>
            <a:gradFill rotWithShape="1">
              <a:gsLst>
                <a:gs pos="0">
                  <a:srgbClr val="004AAD">
                    <a:alpha val="100000"/>
                  </a:srgbClr>
                </a:gs>
                <a:gs pos="100000">
                  <a:srgbClr val="04075C">
                    <a:alpha val="100000"/>
                  </a:srgbClr>
                </a:gs>
              </a:gsLst>
              <a:lin ang="0"/>
            </a:gradFill>
          </p:spPr>
          <p:txBody>
            <a:bodyPr/>
            <a:lstStyle/>
            <a:p>
              <a:endParaRPr lang="ar-EG"/>
            </a:p>
          </p:txBody>
        </p:sp>
        <p:sp>
          <p:nvSpPr>
            <p:cNvPr id="4" name="TextBox 4"/>
            <p:cNvSpPr txBox="1"/>
            <p:nvPr/>
          </p:nvSpPr>
          <p:spPr>
            <a:xfrm>
              <a:off x="0" y="-66675"/>
              <a:ext cx="1392161" cy="1774350"/>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855633" y="3636769"/>
            <a:ext cx="5109614" cy="6259894"/>
          </a:xfrm>
          <a:custGeom>
            <a:avLst/>
            <a:gdLst/>
            <a:ahLst/>
            <a:cxnLst/>
            <a:rect l="l" t="t" r="r" b="b"/>
            <a:pathLst>
              <a:path w="5109614" h="6259894">
                <a:moveTo>
                  <a:pt x="0" y="0"/>
                </a:moveTo>
                <a:lnTo>
                  <a:pt x="5109613" y="0"/>
                </a:lnTo>
                <a:lnTo>
                  <a:pt x="5109613" y="6259894"/>
                </a:lnTo>
                <a:lnTo>
                  <a:pt x="0" y="6259894"/>
                </a:lnTo>
                <a:lnTo>
                  <a:pt x="0" y="0"/>
                </a:lnTo>
                <a:close/>
              </a:path>
            </a:pathLst>
          </a:custGeom>
          <a:blipFill>
            <a:blip r:embed="rId2"/>
            <a:stretch>
              <a:fillRect r="-21440"/>
            </a:stretch>
          </a:blipFill>
        </p:spPr>
        <p:txBody>
          <a:bodyPr/>
          <a:lstStyle/>
          <a:p>
            <a:endParaRPr lang="ar-EG"/>
          </a:p>
        </p:txBody>
      </p:sp>
      <p:sp>
        <p:nvSpPr>
          <p:cNvPr id="6" name="TextBox 6"/>
          <p:cNvSpPr txBox="1"/>
          <p:nvPr/>
        </p:nvSpPr>
        <p:spPr>
          <a:xfrm>
            <a:off x="407846" y="2310785"/>
            <a:ext cx="9494250" cy="1787525"/>
          </a:xfrm>
          <a:prstGeom prst="rect">
            <a:avLst/>
          </a:prstGeom>
        </p:spPr>
        <p:txBody>
          <a:bodyPr lIns="0" tIns="0" rIns="0" bIns="0" rtlCol="0" anchor="t">
            <a:spAutoFit/>
          </a:bodyPr>
          <a:lstStyle/>
          <a:p>
            <a:pPr algn="l">
              <a:lnSpc>
                <a:spcPts val="7000"/>
              </a:lnSpc>
            </a:pPr>
            <a:r>
              <a:rPr lang="en-US" sz="5000">
                <a:solidFill>
                  <a:srgbClr val="2D2ACF"/>
                </a:solidFill>
                <a:latin typeface="Poppins"/>
                <a:ea typeface="Poppins"/>
                <a:cs typeface="Poppins"/>
                <a:sym typeface="Poppins"/>
              </a:rPr>
              <a:t>tech nova has a big problem which is....</a:t>
            </a:r>
          </a:p>
        </p:txBody>
      </p:sp>
      <p:sp>
        <p:nvSpPr>
          <p:cNvPr id="7" name="TextBox 7"/>
          <p:cNvSpPr txBox="1"/>
          <p:nvPr/>
        </p:nvSpPr>
        <p:spPr>
          <a:xfrm>
            <a:off x="1762778" y="5756689"/>
            <a:ext cx="6784386" cy="884858"/>
          </a:xfrm>
          <a:prstGeom prst="rect">
            <a:avLst/>
          </a:prstGeom>
        </p:spPr>
        <p:txBody>
          <a:bodyPr lIns="0" tIns="0" rIns="0" bIns="0" rtlCol="0" anchor="t">
            <a:spAutoFit/>
          </a:bodyPr>
          <a:lstStyle/>
          <a:p>
            <a:pPr algn="just">
              <a:lnSpc>
                <a:spcPts val="6859"/>
              </a:lnSpc>
            </a:pPr>
            <a:r>
              <a:rPr lang="en-US" sz="4899" dirty="0">
                <a:solidFill>
                  <a:schemeClr val="bg1"/>
                </a:solidFill>
                <a:latin typeface="29LT Riwaya Informal"/>
                <a:ea typeface="29LT Riwaya Informal"/>
                <a:cs typeface="29LT Riwaya Informal"/>
                <a:sym typeface="29LT Riwaya Informal"/>
              </a:rPr>
              <a:t>high employee turnover </a:t>
            </a:r>
          </a:p>
        </p:txBody>
      </p:sp>
      <p:grpSp>
        <p:nvGrpSpPr>
          <p:cNvPr id="8" name="Group 8"/>
          <p:cNvGrpSpPr/>
          <p:nvPr/>
        </p:nvGrpSpPr>
        <p:grpSpPr>
          <a:xfrm>
            <a:off x="273682" y="258108"/>
            <a:ext cx="4348496" cy="805886"/>
            <a:chOff x="0" y="0"/>
            <a:chExt cx="5797995" cy="1074515"/>
          </a:xfrm>
        </p:grpSpPr>
        <p:grpSp>
          <p:nvGrpSpPr>
            <p:cNvPr id="9" name="Group 9"/>
            <p:cNvGrpSpPr/>
            <p:nvPr/>
          </p:nvGrpSpPr>
          <p:grpSpPr>
            <a:xfrm>
              <a:off x="8093" y="0"/>
              <a:ext cx="923411" cy="1074515"/>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11" name="TextBox 11"/>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2" name="AutoShape 12"/>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3" name="AutoShape 13"/>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4" name="AutoShape 14"/>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5" name="Group 15"/>
            <p:cNvGrpSpPr/>
            <p:nvPr/>
          </p:nvGrpSpPr>
          <p:grpSpPr>
            <a:xfrm>
              <a:off x="212277" y="237596"/>
              <a:ext cx="515042" cy="599322"/>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17" name="TextBox 17"/>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8" name="Freeform 18"/>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19" name="TextBox 19"/>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
        <p:nvSpPr>
          <p:cNvPr id="20" name="TextBox 20"/>
          <p:cNvSpPr txBox="1"/>
          <p:nvPr/>
        </p:nvSpPr>
        <p:spPr>
          <a:xfrm>
            <a:off x="15988988" y="96726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919680"/>
            <a:ext cx="15447712" cy="6861189"/>
            <a:chOff x="0" y="0"/>
            <a:chExt cx="4068533" cy="1807062"/>
          </a:xfrm>
        </p:grpSpPr>
        <p:sp>
          <p:nvSpPr>
            <p:cNvPr id="3" name="Freeform 3"/>
            <p:cNvSpPr/>
            <p:nvPr/>
          </p:nvSpPr>
          <p:spPr>
            <a:xfrm>
              <a:off x="0" y="0"/>
              <a:ext cx="4068533" cy="1807062"/>
            </a:xfrm>
            <a:custGeom>
              <a:avLst/>
              <a:gdLst/>
              <a:ahLst/>
              <a:cxnLst/>
              <a:rect l="l" t="t" r="r" b="b"/>
              <a:pathLst>
                <a:path w="4068533" h="1807062">
                  <a:moveTo>
                    <a:pt x="0" y="0"/>
                  </a:moveTo>
                  <a:lnTo>
                    <a:pt x="4068533" y="0"/>
                  </a:lnTo>
                  <a:lnTo>
                    <a:pt x="4068533" y="1807062"/>
                  </a:lnTo>
                  <a:lnTo>
                    <a:pt x="0" y="1807062"/>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cap="sq">
              <a:noFill/>
              <a:prstDash val="solid"/>
              <a:miter/>
            </a:ln>
          </p:spPr>
          <p:txBody>
            <a:bodyPr/>
            <a:lstStyle/>
            <a:p>
              <a:endParaRPr lang="ar-EG"/>
            </a:p>
          </p:txBody>
        </p:sp>
        <p:sp>
          <p:nvSpPr>
            <p:cNvPr id="4" name="TextBox 4"/>
            <p:cNvSpPr txBox="1"/>
            <p:nvPr/>
          </p:nvSpPr>
          <p:spPr>
            <a:xfrm>
              <a:off x="0" y="-28575"/>
              <a:ext cx="4068533" cy="1835637"/>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313906" y="5350275"/>
            <a:ext cx="2438358" cy="799805"/>
            <a:chOff x="0" y="0"/>
            <a:chExt cx="598657" cy="196365"/>
          </a:xfrm>
        </p:grpSpPr>
        <p:sp>
          <p:nvSpPr>
            <p:cNvPr id="6" name="Freeform 6"/>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7" name="TextBox 7"/>
            <p:cNvSpPr txBox="1"/>
            <p:nvPr/>
          </p:nvSpPr>
          <p:spPr>
            <a:xfrm>
              <a:off x="0" y="-47625"/>
              <a:ext cx="598657" cy="243990"/>
            </a:xfrm>
            <a:prstGeom prst="rect">
              <a:avLst/>
            </a:prstGeom>
          </p:spPr>
          <p:txBody>
            <a:bodyPr lIns="50800" tIns="50800" rIns="50800" bIns="50800" rtlCol="0" anchor="ctr"/>
            <a:lstStyle/>
            <a:p>
              <a:pPr marL="0" lvl="1" indent="0" algn="ctr">
                <a:lnSpc>
                  <a:spcPts val="2925"/>
                </a:lnSpc>
              </a:pPr>
              <a:r>
                <a:rPr lang="en-US" sz="2104" spc="143">
                  <a:solidFill>
                    <a:srgbClr val="084C6E"/>
                  </a:solidFill>
                  <a:latin typeface="29LT Riwaya Informal"/>
                  <a:ea typeface="29LT Riwaya Informal"/>
                  <a:cs typeface="29LT Riwaya Informal"/>
                  <a:sym typeface="29LT Riwaya Informal"/>
                </a:rPr>
                <a:t> job descriptioN</a:t>
              </a:r>
            </a:p>
          </p:txBody>
        </p:sp>
      </p:grpSp>
      <p:grpSp>
        <p:nvGrpSpPr>
          <p:cNvPr id="8" name="Group 8"/>
          <p:cNvGrpSpPr/>
          <p:nvPr/>
        </p:nvGrpSpPr>
        <p:grpSpPr>
          <a:xfrm>
            <a:off x="4426130" y="5347525"/>
            <a:ext cx="2438358" cy="799805"/>
            <a:chOff x="0" y="0"/>
            <a:chExt cx="598657" cy="196365"/>
          </a:xfrm>
        </p:grpSpPr>
        <p:sp>
          <p:nvSpPr>
            <p:cNvPr id="9" name="Freeform 9"/>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10" name="TextBox 10"/>
            <p:cNvSpPr txBox="1"/>
            <p:nvPr/>
          </p:nvSpPr>
          <p:spPr>
            <a:xfrm>
              <a:off x="0" y="-47625"/>
              <a:ext cx="598657" cy="243990"/>
            </a:xfrm>
            <a:prstGeom prst="rect">
              <a:avLst/>
            </a:prstGeom>
          </p:spPr>
          <p:txBody>
            <a:bodyPr lIns="50800" tIns="50800" rIns="50800" bIns="50800" rtlCol="0" anchor="ctr"/>
            <a:lstStyle/>
            <a:p>
              <a:pPr marL="0" lvl="1" indent="0" algn="ctr">
                <a:lnSpc>
                  <a:spcPts val="2925"/>
                </a:lnSpc>
                <a:spcBef>
                  <a:spcPct val="0"/>
                </a:spcBef>
              </a:pPr>
              <a:r>
                <a:rPr lang="en-US" sz="2104" spc="143">
                  <a:solidFill>
                    <a:srgbClr val="084C6E"/>
                  </a:solidFill>
                  <a:latin typeface="29LT Riwaya Informal"/>
                  <a:ea typeface="29LT Riwaya Informal"/>
                  <a:cs typeface="29LT Riwaya Informal"/>
                  <a:sym typeface="29LT Riwaya Informal"/>
                </a:rPr>
                <a:t>JOB AD</a:t>
              </a:r>
            </a:p>
          </p:txBody>
        </p:sp>
      </p:grpSp>
      <p:grpSp>
        <p:nvGrpSpPr>
          <p:cNvPr id="11" name="Group 11"/>
          <p:cNvGrpSpPr/>
          <p:nvPr/>
        </p:nvGrpSpPr>
        <p:grpSpPr>
          <a:xfrm>
            <a:off x="7597913" y="5347525"/>
            <a:ext cx="2438358" cy="799805"/>
            <a:chOff x="0" y="0"/>
            <a:chExt cx="598657" cy="196365"/>
          </a:xfrm>
        </p:grpSpPr>
        <p:sp>
          <p:nvSpPr>
            <p:cNvPr id="12" name="Freeform 12"/>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13" name="TextBox 13"/>
            <p:cNvSpPr txBox="1"/>
            <p:nvPr/>
          </p:nvSpPr>
          <p:spPr>
            <a:xfrm>
              <a:off x="0" y="-28575"/>
              <a:ext cx="598657" cy="224940"/>
            </a:xfrm>
            <a:prstGeom prst="rect">
              <a:avLst/>
            </a:prstGeom>
          </p:spPr>
          <p:txBody>
            <a:bodyPr lIns="50800" tIns="50800" rIns="50800" bIns="50800" rtlCol="0" anchor="ctr"/>
            <a:lstStyle/>
            <a:p>
              <a:pPr marL="0" lvl="1" indent="0" algn="ctr">
                <a:lnSpc>
                  <a:spcPts val="1813"/>
                </a:lnSpc>
                <a:spcBef>
                  <a:spcPct val="0"/>
                </a:spcBef>
              </a:pPr>
              <a:r>
                <a:rPr lang="en-US" sz="1304" spc="88">
                  <a:solidFill>
                    <a:srgbClr val="084C6E"/>
                  </a:solidFill>
                  <a:latin typeface="29LT Riwaya Informal"/>
                  <a:ea typeface="29LT Riwaya Informal"/>
                  <a:cs typeface="29LT Riwaya Informal"/>
                  <a:sym typeface="29LT Riwaya Informal"/>
                </a:rPr>
                <a:t> THE COMPETENCY BASED INTERVIEW</a:t>
              </a:r>
            </a:p>
          </p:txBody>
        </p:sp>
      </p:grpSp>
      <p:sp>
        <p:nvSpPr>
          <p:cNvPr id="14" name="AutoShape 14"/>
          <p:cNvSpPr/>
          <p:nvPr/>
        </p:nvSpPr>
        <p:spPr>
          <a:xfrm>
            <a:off x="6864488" y="5747427"/>
            <a:ext cx="733425" cy="0"/>
          </a:xfrm>
          <a:prstGeom prst="line">
            <a:avLst/>
          </a:prstGeom>
          <a:ln w="38100" cap="rnd">
            <a:solidFill>
              <a:srgbClr val="084C6E"/>
            </a:solidFill>
            <a:prstDash val="solid"/>
            <a:headEnd type="none" w="sm" len="sm"/>
            <a:tailEnd type="arrow" w="med" len="sm"/>
          </a:ln>
        </p:spPr>
        <p:txBody>
          <a:bodyPr/>
          <a:lstStyle/>
          <a:p>
            <a:endParaRPr lang="ar-EG"/>
          </a:p>
        </p:txBody>
      </p:sp>
      <p:grpSp>
        <p:nvGrpSpPr>
          <p:cNvPr id="15" name="Group 15"/>
          <p:cNvGrpSpPr/>
          <p:nvPr/>
        </p:nvGrpSpPr>
        <p:grpSpPr>
          <a:xfrm>
            <a:off x="10769696" y="5350275"/>
            <a:ext cx="2438358" cy="799805"/>
            <a:chOff x="0" y="0"/>
            <a:chExt cx="598657" cy="196365"/>
          </a:xfrm>
        </p:grpSpPr>
        <p:sp>
          <p:nvSpPr>
            <p:cNvPr id="16" name="Freeform 16"/>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17" name="TextBox 17"/>
            <p:cNvSpPr txBox="1"/>
            <p:nvPr/>
          </p:nvSpPr>
          <p:spPr>
            <a:xfrm>
              <a:off x="0" y="-47625"/>
              <a:ext cx="598657" cy="243990"/>
            </a:xfrm>
            <a:prstGeom prst="rect">
              <a:avLst/>
            </a:prstGeom>
          </p:spPr>
          <p:txBody>
            <a:bodyPr lIns="50800" tIns="50800" rIns="50800" bIns="50800" rtlCol="0" anchor="ctr"/>
            <a:lstStyle/>
            <a:p>
              <a:pPr marL="0" lvl="1" indent="0" algn="ctr">
                <a:lnSpc>
                  <a:spcPts val="2925"/>
                </a:lnSpc>
                <a:spcBef>
                  <a:spcPct val="0"/>
                </a:spcBef>
              </a:pPr>
              <a:r>
                <a:rPr lang="en-US" sz="2104" spc="143">
                  <a:solidFill>
                    <a:srgbClr val="084C6E"/>
                  </a:solidFill>
                  <a:latin typeface="29LT Riwaya Informal"/>
                  <a:ea typeface="29LT Riwaya Informal"/>
                  <a:cs typeface="29LT Riwaya Informal"/>
                  <a:sym typeface="29LT Riwaya Informal"/>
                </a:rPr>
                <a:t>JOB OFFER</a:t>
              </a:r>
            </a:p>
          </p:txBody>
        </p:sp>
      </p:grpSp>
      <p:sp>
        <p:nvSpPr>
          <p:cNvPr id="18" name="AutoShape 18"/>
          <p:cNvSpPr/>
          <p:nvPr/>
        </p:nvSpPr>
        <p:spPr>
          <a:xfrm>
            <a:off x="10036271" y="5747427"/>
            <a:ext cx="733425" cy="2750"/>
          </a:xfrm>
          <a:prstGeom prst="line">
            <a:avLst/>
          </a:prstGeom>
          <a:ln w="38100" cap="rnd">
            <a:solidFill>
              <a:srgbClr val="084C6E"/>
            </a:solidFill>
            <a:prstDash val="solid"/>
            <a:headEnd type="none" w="sm" len="sm"/>
            <a:tailEnd type="arrow" w="med" len="sm"/>
          </a:ln>
        </p:spPr>
        <p:txBody>
          <a:bodyPr/>
          <a:lstStyle/>
          <a:p>
            <a:endParaRPr lang="ar-EG"/>
          </a:p>
        </p:txBody>
      </p:sp>
      <p:grpSp>
        <p:nvGrpSpPr>
          <p:cNvPr id="19" name="Group 19"/>
          <p:cNvGrpSpPr/>
          <p:nvPr/>
        </p:nvGrpSpPr>
        <p:grpSpPr>
          <a:xfrm>
            <a:off x="14955770" y="2139699"/>
            <a:ext cx="1240428" cy="294111"/>
            <a:chOff x="0" y="0"/>
            <a:chExt cx="1653904" cy="392148"/>
          </a:xfrm>
        </p:grpSpPr>
        <p:grpSp>
          <p:nvGrpSpPr>
            <p:cNvPr id="20" name="Group 20"/>
            <p:cNvGrpSpPr/>
            <p:nvPr/>
          </p:nvGrpSpPr>
          <p:grpSpPr>
            <a:xfrm>
              <a:off x="1261756" y="0"/>
              <a:ext cx="392148" cy="39214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3" name="Group 23"/>
            <p:cNvGrpSpPr/>
            <p:nvPr/>
          </p:nvGrpSpPr>
          <p:grpSpPr>
            <a:xfrm>
              <a:off x="633448" y="0"/>
              <a:ext cx="392148" cy="39214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6" name="Group 26"/>
            <p:cNvGrpSpPr/>
            <p:nvPr/>
          </p:nvGrpSpPr>
          <p:grpSpPr>
            <a:xfrm>
              <a:off x="0" y="0"/>
              <a:ext cx="392148" cy="39214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29" name="AutoShape 29"/>
          <p:cNvSpPr/>
          <p:nvPr/>
        </p:nvSpPr>
        <p:spPr>
          <a:xfrm>
            <a:off x="3752264" y="5750177"/>
            <a:ext cx="733425" cy="0"/>
          </a:xfrm>
          <a:prstGeom prst="line">
            <a:avLst/>
          </a:prstGeom>
          <a:ln w="38100" cap="rnd">
            <a:solidFill>
              <a:srgbClr val="084C6E"/>
            </a:solidFill>
            <a:prstDash val="solid"/>
            <a:headEnd type="none" w="sm" len="sm"/>
            <a:tailEnd type="arrow" w="med" len="sm"/>
          </a:ln>
        </p:spPr>
        <p:txBody>
          <a:bodyPr/>
          <a:lstStyle/>
          <a:p>
            <a:endParaRPr lang="ar-EG"/>
          </a:p>
        </p:txBody>
      </p:sp>
      <p:grpSp>
        <p:nvGrpSpPr>
          <p:cNvPr id="30" name="Group 30"/>
          <p:cNvGrpSpPr/>
          <p:nvPr/>
        </p:nvGrpSpPr>
        <p:grpSpPr>
          <a:xfrm>
            <a:off x="13941550" y="5337191"/>
            <a:ext cx="2438358" cy="799805"/>
            <a:chOff x="0" y="0"/>
            <a:chExt cx="598657" cy="196365"/>
          </a:xfrm>
        </p:grpSpPr>
        <p:sp>
          <p:nvSpPr>
            <p:cNvPr id="31" name="Freeform 31"/>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32" name="TextBox 32"/>
            <p:cNvSpPr txBox="1"/>
            <p:nvPr/>
          </p:nvSpPr>
          <p:spPr>
            <a:xfrm>
              <a:off x="0" y="-47625"/>
              <a:ext cx="598657" cy="243990"/>
            </a:xfrm>
            <a:prstGeom prst="rect">
              <a:avLst/>
            </a:prstGeom>
          </p:spPr>
          <p:txBody>
            <a:bodyPr lIns="50800" tIns="50800" rIns="50800" bIns="50800" rtlCol="0" anchor="ctr"/>
            <a:lstStyle/>
            <a:p>
              <a:pPr marL="0" lvl="1" indent="0" algn="ctr">
                <a:lnSpc>
                  <a:spcPts val="2925"/>
                </a:lnSpc>
                <a:spcBef>
                  <a:spcPct val="0"/>
                </a:spcBef>
              </a:pPr>
              <a:r>
                <a:rPr lang="en-US" sz="2104" spc="143">
                  <a:solidFill>
                    <a:srgbClr val="084C6E"/>
                  </a:solidFill>
                  <a:latin typeface="29LT Riwaya Informal"/>
                  <a:ea typeface="29LT Riwaya Informal"/>
                  <a:cs typeface="29LT Riwaya Informal"/>
                  <a:sym typeface="29LT Riwaya Informal"/>
                </a:rPr>
                <a:t> PIP</a:t>
              </a:r>
            </a:p>
          </p:txBody>
        </p:sp>
      </p:grpSp>
      <p:sp>
        <p:nvSpPr>
          <p:cNvPr id="33" name="AutoShape 33"/>
          <p:cNvSpPr/>
          <p:nvPr/>
        </p:nvSpPr>
        <p:spPr>
          <a:xfrm>
            <a:off x="13208125" y="5734344"/>
            <a:ext cx="733425" cy="2750"/>
          </a:xfrm>
          <a:prstGeom prst="line">
            <a:avLst/>
          </a:prstGeom>
          <a:ln w="38100" cap="rnd">
            <a:solidFill>
              <a:srgbClr val="084C6E"/>
            </a:solidFill>
            <a:prstDash val="solid"/>
            <a:headEnd type="none" w="sm" len="sm"/>
            <a:tailEnd type="arrow" w="med" len="sm"/>
          </a:ln>
        </p:spPr>
        <p:txBody>
          <a:bodyPr/>
          <a:lstStyle/>
          <a:p>
            <a:endParaRPr lang="ar-EG"/>
          </a:p>
        </p:txBody>
      </p:sp>
      <p:sp>
        <p:nvSpPr>
          <p:cNvPr id="34" name="Freeform 34"/>
          <p:cNvSpPr/>
          <p:nvPr/>
        </p:nvSpPr>
        <p:spPr>
          <a:xfrm>
            <a:off x="1902003" y="4285012"/>
            <a:ext cx="1262164" cy="1062513"/>
          </a:xfrm>
          <a:custGeom>
            <a:avLst/>
            <a:gdLst/>
            <a:ahLst/>
            <a:cxnLst/>
            <a:rect l="l" t="t" r="r" b="b"/>
            <a:pathLst>
              <a:path w="1262164" h="1062513">
                <a:moveTo>
                  <a:pt x="0" y="0"/>
                </a:moveTo>
                <a:lnTo>
                  <a:pt x="1262164" y="0"/>
                </a:lnTo>
                <a:lnTo>
                  <a:pt x="1262164" y="1062513"/>
                </a:lnTo>
                <a:lnTo>
                  <a:pt x="0" y="1062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5" name="Freeform 35"/>
          <p:cNvSpPr/>
          <p:nvPr/>
        </p:nvSpPr>
        <p:spPr>
          <a:xfrm>
            <a:off x="8311925" y="4285012"/>
            <a:ext cx="881263" cy="1065263"/>
          </a:xfrm>
          <a:custGeom>
            <a:avLst/>
            <a:gdLst/>
            <a:ahLst/>
            <a:cxnLst/>
            <a:rect l="l" t="t" r="r" b="b"/>
            <a:pathLst>
              <a:path w="881263" h="1065263">
                <a:moveTo>
                  <a:pt x="0" y="0"/>
                </a:moveTo>
                <a:lnTo>
                  <a:pt x="881262" y="0"/>
                </a:lnTo>
                <a:lnTo>
                  <a:pt x="881262" y="1065263"/>
                </a:lnTo>
                <a:lnTo>
                  <a:pt x="0" y="1065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36" name="Freeform 36"/>
          <p:cNvSpPr/>
          <p:nvPr/>
        </p:nvSpPr>
        <p:spPr>
          <a:xfrm>
            <a:off x="14288031" y="4285012"/>
            <a:ext cx="1335477" cy="1112088"/>
          </a:xfrm>
          <a:custGeom>
            <a:avLst/>
            <a:gdLst/>
            <a:ahLst/>
            <a:cxnLst/>
            <a:rect l="l" t="t" r="r" b="b"/>
            <a:pathLst>
              <a:path w="1335477" h="1112088">
                <a:moveTo>
                  <a:pt x="0" y="0"/>
                </a:moveTo>
                <a:lnTo>
                  <a:pt x="1335477" y="0"/>
                </a:lnTo>
                <a:lnTo>
                  <a:pt x="1335477" y="1112088"/>
                </a:lnTo>
                <a:lnTo>
                  <a:pt x="0" y="1112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37" name="Freeform 37"/>
          <p:cNvSpPr/>
          <p:nvPr/>
        </p:nvSpPr>
        <p:spPr>
          <a:xfrm>
            <a:off x="11462785" y="4285012"/>
            <a:ext cx="1052179" cy="1052179"/>
          </a:xfrm>
          <a:custGeom>
            <a:avLst/>
            <a:gdLst/>
            <a:ahLst/>
            <a:cxnLst/>
            <a:rect l="l" t="t" r="r" b="b"/>
            <a:pathLst>
              <a:path w="1052179" h="1052179">
                <a:moveTo>
                  <a:pt x="0" y="0"/>
                </a:moveTo>
                <a:lnTo>
                  <a:pt x="1052179" y="0"/>
                </a:lnTo>
                <a:lnTo>
                  <a:pt x="1052179" y="1052179"/>
                </a:lnTo>
                <a:lnTo>
                  <a:pt x="0" y="1052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38" name="Freeform 38"/>
          <p:cNvSpPr/>
          <p:nvPr/>
        </p:nvSpPr>
        <p:spPr>
          <a:xfrm>
            <a:off x="4981238" y="4285012"/>
            <a:ext cx="1328141" cy="1062513"/>
          </a:xfrm>
          <a:custGeom>
            <a:avLst/>
            <a:gdLst/>
            <a:ahLst/>
            <a:cxnLst/>
            <a:rect l="l" t="t" r="r" b="b"/>
            <a:pathLst>
              <a:path w="1328141" h="1062513">
                <a:moveTo>
                  <a:pt x="0" y="0"/>
                </a:moveTo>
                <a:lnTo>
                  <a:pt x="1328141" y="0"/>
                </a:lnTo>
                <a:lnTo>
                  <a:pt x="1328141" y="1062513"/>
                </a:lnTo>
                <a:lnTo>
                  <a:pt x="0" y="1062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grpSp>
        <p:nvGrpSpPr>
          <p:cNvPr id="39" name="Group 39"/>
          <p:cNvGrpSpPr/>
          <p:nvPr/>
        </p:nvGrpSpPr>
        <p:grpSpPr>
          <a:xfrm>
            <a:off x="137193" y="222814"/>
            <a:ext cx="4348496" cy="805886"/>
            <a:chOff x="0" y="0"/>
            <a:chExt cx="5797995" cy="1074515"/>
          </a:xfrm>
        </p:grpSpPr>
        <p:grpSp>
          <p:nvGrpSpPr>
            <p:cNvPr id="40" name="Group 40"/>
            <p:cNvGrpSpPr/>
            <p:nvPr/>
          </p:nvGrpSpPr>
          <p:grpSpPr>
            <a:xfrm>
              <a:off x="8093" y="0"/>
              <a:ext cx="923411" cy="1074515"/>
              <a:chOff x="0" y="0"/>
              <a:chExt cx="698500" cy="812800"/>
            </a:xfrm>
          </p:grpSpPr>
          <p:sp>
            <p:nvSpPr>
              <p:cNvPr id="41" name="Freeform 4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42" name="TextBox 42"/>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43" name="AutoShape 43"/>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44" name="AutoShape 44"/>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45" name="AutoShape 45"/>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46" name="Group 46"/>
            <p:cNvGrpSpPr/>
            <p:nvPr/>
          </p:nvGrpSpPr>
          <p:grpSpPr>
            <a:xfrm>
              <a:off x="212277" y="237596"/>
              <a:ext cx="515042" cy="599322"/>
              <a:chOff x="0" y="0"/>
              <a:chExt cx="698500" cy="812800"/>
            </a:xfrm>
          </p:grpSpPr>
          <p:sp>
            <p:nvSpPr>
              <p:cNvPr id="47" name="Freeform 4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48" name="TextBox 48"/>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49" name="Freeform 49"/>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sp>
          <p:nvSpPr>
            <p:cNvPr id="50" name="TextBox 50"/>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grpSp>
        <p:nvGrpSpPr>
          <p:cNvPr id="51" name="Group 51"/>
          <p:cNvGrpSpPr/>
          <p:nvPr/>
        </p:nvGrpSpPr>
        <p:grpSpPr>
          <a:xfrm>
            <a:off x="7970872" y="6287689"/>
            <a:ext cx="1629689" cy="1629689"/>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4"/>
              <a:stretch>
                <a:fillRect t="-2184" b="-2184"/>
              </a:stretch>
            </a:blipFill>
          </p:spPr>
          <p:txBody>
            <a:bodyPr/>
            <a:lstStyle/>
            <a:p>
              <a:endParaRPr lang="ar-EG"/>
            </a:p>
          </p:txBody>
        </p:sp>
      </p:grpSp>
      <p:grpSp>
        <p:nvGrpSpPr>
          <p:cNvPr id="53" name="Group 53"/>
          <p:cNvGrpSpPr/>
          <p:nvPr/>
        </p:nvGrpSpPr>
        <p:grpSpPr>
          <a:xfrm>
            <a:off x="4840995" y="6287689"/>
            <a:ext cx="1629689" cy="162968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5"/>
              <a:stretch>
                <a:fillRect t="-484" b="-484"/>
              </a:stretch>
            </a:blipFill>
          </p:spPr>
          <p:txBody>
            <a:bodyPr/>
            <a:lstStyle/>
            <a:p>
              <a:endParaRPr lang="ar-EG"/>
            </a:p>
          </p:txBody>
        </p:sp>
      </p:grpSp>
      <p:grpSp>
        <p:nvGrpSpPr>
          <p:cNvPr id="55" name="Group 55"/>
          <p:cNvGrpSpPr/>
          <p:nvPr/>
        </p:nvGrpSpPr>
        <p:grpSpPr>
          <a:xfrm>
            <a:off x="11417974" y="6287689"/>
            <a:ext cx="1629689" cy="1629689"/>
            <a:chOff x="0" y="0"/>
            <a:chExt cx="812800" cy="812800"/>
          </a:xfrm>
        </p:grpSpPr>
        <p:sp>
          <p:nvSpPr>
            <p:cNvPr id="56" name="Freeform 5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6"/>
              <a:stretch>
                <a:fillRect t="-841" b="-841"/>
              </a:stretch>
            </a:blipFill>
          </p:spPr>
          <p:txBody>
            <a:bodyPr/>
            <a:lstStyle/>
            <a:p>
              <a:endParaRPr lang="ar-EG"/>
            </a:p>
          </p:txBody>
        </p:sp>
      </p:grpSp>
      <p:grpSp>
        <p:nvGrpSpPr>
          <p:cNvPr id="57" name="Group 57"/>
          <p:cNvGrpSpPr/>
          <p:nvPr/>
        </p:nvGrpSpPr>
        <p:grpSpPr>
          <a:xfrm>
            <a:off x="1706356" y="6287689"/>
            <a:ext cx="1629689" cy="1629689"/>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7"/>
              <a:stretch>
                <a:fillRect t="-724" b="-724"/>
              </a:stretch>
            </a:blipFill>
          </p:spPr>
          <p:txBody>
            <a:bodyPr/>
            <a:lstStyle/>
            <a:p>
              <a:endParaRPr lang="ar-EG"/>
            </a:p>
          </p:txBody>
        </p:sp>
      </p:grpSp>
      <p:grpSp>
        <p:nvGrpSpPr>
          <p:cNvPr id="59" name="Group 59"/>
          <p:cNvGrpSpPr/>
          <p:nvPr/>
        </p:nvGrpSpPr>
        <p:grpSpPr>
          <a:xfrm>
            <a:off x="14140925" y="6327496"/>
            <a:ext cx="1629689" cy="1629689"/>
            <a:chOff x="0" y="0"/>
            <a:chExt cx="812800" cy="812800"/>
          </a:xfrm>
        </p:grpSpPr>
        <p:sp>
          <p:nvSpPr>
            <p:cNvPr id="60" name="Freeform 6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8"/>
              <a:stretch>
                <a:fillRect l="-608" r="-608"/>
              </a:stretch>
            </a:blipFill>
          </p:spPr>
          <p:txBody>
            <a:bodyPr/>
            <a:lstStyle/>
            <a:p>
              <a:endParaRPr lang="ar-EG"/>
            </a:p>
          </p:txBody>
        </p:sp>
      </p:grpSp>
      <p:sp>
        <p:nvSpPr>
          <p:cNvPr id="61" name="TextBox 61"/>
          <p:cNvSpPr txBox="1"/>
          <p:nvPr/>
        </p:nvSpPr>
        <p:spPr>
          <a:xfrm>
            <a:off x="1261885" y="2520818"/>
            <a:ext cx="14767401" cy="1577240"/>
          </a:xfrm>
          <a:prstGeom prst="rect">
            <a:avLst/>
          </a:prstGeom>
        </p:spPr>
        <p:txBody>
          <a:bodyPr lIns="0" tIns="0" rIns="0" bIns="0" rtlCol="0" anchor="t">
            <a:spAutoFit/>
          </a:bodyPr>
          <a:lstStyle/>
          <a:p>
            <a:pPr algn="ctr">
              <a:lnSpc>
                <a:spcPts val="4261"/>
              </a:lnSpc>
              <a:spcBef>
                <a:spcPct val="0"/>
              </a:spcBef>
            </a:pPr>
            <a:r>
              <a:rPr lang="en-US" sz="3087">
                <a:solidFill>
                  <a:srgbClr val="1427CF"/>
                </a:solidFill>
                <a:latin typeface="29LT Riwaya Informal"/>
                <a:ea typeface="29LT Riwaya Informal"/>
                <a:cs typeface="29LT Riwaya Informal"/>
                <a:sym typeface="29LT Riwaya Informal"/>
              </a:rPr>
              <a:t>we noticed that the high job turnover rate was causing us to lose resources, time and effort due to doing many steps including the  job description, the job ad, the competency based interview,  job offer, and the pip.</a:t>
            </a:r>
          </a:p>
        </p:txBody>
      </p:sp>
      <p:sp>
        <p:nvSpPr>
          <p:cNvPr id="62" name="TextBox 62"/>
          <p:cNvSpPr txBox="1"/>
          <p:nvPr/>
        </p:nvSpPr>
        <p:spPr>
          <a:xfrm>
            <a:off x="16141388" y="98250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419152" y="4308223"/>
            <a:ext cx="12214905" cy="10428475"/>
          </a:xfrm>
          <a:custGeom>
            <a:avLst/>
            <a:gdLst/>
            <a:ahLst/>
            <a:cxnLst/>
            <a:rect l="l" t="t" r="r" b="b"/>
            <a:pathLst>
              <a:path w="12214905" h="10428475">
                <a:moveTo>
                  <a:pt x="0" y="0"/>
                </a:moveTo>
                <a:lnTo>
                  <a:pt x="12214904" y="0"/>
                </a:lnTo>
                <a:lnTo>
                  <a:pt x="12214904" y="10428474"/>
                </a:lnTo>
                <a:lnTo>
                  <a:pt x="0" y="10428474"/>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73682" y="258108"/>
            <a:ext cx="4348496" cy="805886"/>
            <a:chOff x="0" y="0"/>
            <a:chExt cx="5797995" cy="1074515"/>
          </a:xfrm>
        </p:grpSpPr>
        <p:grpSp>
          <p:nvGrpSpPr>
            <p:cNvPr id="4" name="Group 4"/>
            <p:cNvGrpSpPr/>
            <p:nvPr/>
          </p:nvGrpSpPr>
          <p:grpSpPr>
            <a:xfrm>
              <a:off x="8093" y="0"/>
              <a:ext cx="923411" cy="1074515"/>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6" name="TextBox 6"/>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7" name="AutoShape 7"/>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8" name="AutoShape 8"/>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9" name="AutoShape 9"/>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0" name="Group 10"/>
            <p:cNvGrpSpPr/>
            <p:nvPr/>
          </p:nvGrpSpPr>
          <p:grpSpPr>
            <a:xfrm>
              <a:off x="212277" y="237596"/>
              <a:ext cx="515042" cy="599322"/>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3" name="Freeform 13"/>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14" name="TextBox 14"/>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grpSp>
        <p:nvGrpSpPr>
          <p:cNvPr id="15" name="Group 15"/>
          <p:cNvGrpSpPr/>
          <p:nvPr/>
        </p:nvGrpSpPr>
        <p:grpSpPr>
          <a:xfrm>
            <a:off x="13041630" y="661051"/>
            <a:ext cx="5246370" cy="5246370"/>
            <a:chOff x="0" y="0"/>
            <a:chExt cx="812800" cy="812800"/>
          </a:xfrm>
        </p:grpSpPr>
        <p:sp>
          <p:nvSpPr>
            <p:cNvPr id="16" name="Freeform 16"/>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5"/>
              <a:stretch>
                <a:fillRect b="-43297"/>
              </a:stretch>
            </a:blipFill>
          </p:spPr>
          <p:txBody>
            <a:bodyPr/>
            <a:lstStyle/>
            <a:p>
              <a:endParaRPr lang="ar-EG"/>
            </a:p>
          </p:txBody>
        </p:sp>
      </p:grpSp>
      <p:grpSp>
        <p:nvGrpSpPr>
          <p:cNvPr id="17" name="Group 17"/>
          <p:cNvGrpSpPr/>
          <p:nvPr/>
        </p:nvGrpSpPr>
        <p:grpSpPr>
          <a:xfrm>
            <a:off x="7204710" y="4659063"/>
            <a:ext cx="5246370" cy="5246370"/>
            <a:chOff x="0" y="0"/>
            <a:chExt cx="812800" cy="812800"/>
          </a:xfrm>
        </p:grpSpPr>
        <p:sp>
          <p:nvSpPr>
            <p:cNvPr id="18" name="Freeform 18"/>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6"/>
              <a:stretch>
                <a:fillRect t="-31852" b="-9424"/>
              </a:stretch>
            </a:blipFill>
          </p:spPr>
          <p:txBody>
            <a:bodyPr/>
            <a:lstStyle/>
            <a:p>
              <a:endParaRPr lang="ar-EG"/>
            </a:p>
          </p:txBody>
        </p:sp>
      </p:grpSp>
      <p:grpSp>
        <p:nvGrpSpPr>
          <p:cNvPr id="19" name="Group 19"/>
          <p:cNvGrpSpPr/>
          <p:nvPr/>
        </p:nvGrpSpPr>
        <p:grpSpPr>
          <a:xfrm>
            <a:off x="13276376" y="7652119"/>
            <a:ext cx="2122629" cy="212262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605" b="-605"/>
              </a:stretch>
            </a:blipFill>
          </p:spPr>
          <p:txBody>
            <a:bodyPr/>
            <a:lstStyle/>
            <a:p>
              <a:endParaRPr lang="ar-EG"/>
            </a:p>
          </p:txBody>
        </p:sp>
      </p:grpSp>
      <p:grpSp>
        <p:nvGrpSpPr>
          <p:cNvPr id="21" name="Group 21"/>
          <p:cNvGrpSpPr/>
          <p:nvPr/>
        </p:nvGrpSpPr>
        <p:grpSpPr>
          <a:xfrm>
            <a:off x="15988988" y="6220934"/>
            <a:ext cx="2122629" cy="2122629"/>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a:stretch>
            </a:blipFill>
          </p:spPr>
          <p:txBody>
            <a:bodyPr/>
            <a:lstStyle/>
            <a:p>
              <a:endParaRPr lang="ar-EG"/>
            </a:p>
          </p:txBody>
        </p:sp>
      </p:grpSp>
      <p:sp>
        <p:nvSpPr>
          <p:cNvPr id="23" name="TextBox 23"/>
          <p:cNvSpPr txBox="1"/>
          <p:nvPr/>
        </p:nvSpPr>
        <p:spPr>
          <a:xfrm>
            <a:off x="633000" y="2418665"/>
            <a:ext cx="10145470" cy="2127250"/>
          </a:xfrm>
          <a:prstGeom prst="rect">
            <a:avLst/>
          </a:prstGeom>
        </p:spPr>
        <p:txBody>
          <a:bodyPr lIns="0" tIns="0" rIns="0" bIns="0" rtlCol="0" anchor="t">
            <a:spAutoFit/>
          </a:bodyPr>
          <a:lstStyle/>
          <a:p>
            <a:pPr algn="l">
              <a:lnSpc>
                <a:spcPts val="5599"/>
              </a:lnSpc>
            </a:pPr>
            <a:r>
              <a:rPr lang="en-US" sz="3999" b="1">
                <a:solidFill>
                  <a:srgbClr val="1427CF"/>
                </a:solidFill>
                <a:latin typeface="Poppins Semi-Bold"/>
                <a:ea typeface="Poppins Semi-Bold"/>
                <a:cs typeface="Poppins Semi-Bold"/>
                <a:sym typeface="Poppins Semi-Bold"/>
              </a:rPr>
              <a:t>To solve the problem, we worked on exit interviews and an engagement survey.</a:t>
            </a:r>
          </a:p>
        </p:txBody>
      </p:sp>
      <p:sp>
        <p:nvSpPr>
          <p:cNvPr id="24" name="TextBox 24"/>
          <p:cNvSpPr txBox="1"/>
          <p:nvPr/>
        </p:nvSpPr>
        <p:spPr>
          <a:xfrm>
            <a:off x="15988988" y="96726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06</a:t>
            </a:r>
          </a:p>
        </p:txBody>
      </p:sp>
      <p:sp>
        <p:nvSpPr>
          <p:cNvPr id="25" name="TextBox 25"/>
          <p:cNvSpPr txBox="1"/>
          <p:nvPr/>
        </p:nvSpPr>
        <p:spPr>
          <a:xfrm>
            <a:off x="13676122" y="6840923"/>
            <a:ext cx="7166356"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scan 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C3F7">
                <a:alpha val="0"/>
              </a:srgbClr>
            </a:gs>
            <a:gs pos="100000">
              <a:srgbClr val="1E20E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078752" y="-4553186"/>
            <a:ext cx="12214905" cy="10428475"/>
          </a:xfrm>
          <a:custGeom>
            <a:avLst/>
            <a:gdLst/>
            <a:ahLst/>
            <a:cxnLst/>
            <a:rect l="l" t="t" r="r" b="b"/>
            <a:pathLst>
              <a:path w="12214905" h="10428475">
                <a:moveTo>
                  <a:pt x="0" y="0"/>
                </a:moveTo>
                <a:lnTo>
                  <a:pt x="12214904" y="0"/>
                </a:lnTo>
                <a:lnTo>
                  <a:pt x="12214904" y="10428474"/>
                </a:lnTo>
                <a:lnTo>
                  <a:pt x="0" y="10428474"/>
                </a:lnTo>
                <a:lnTo>
                  <a:pt x="0" y="0"/>
                </a:lnTo>
                <a:close/>
              </a:path>
            </a:pathLst>
          </a:custGeom>
          <a:blipFill>
            <a:blip r:embed="rId2"/>
            <a:stretch>
              <a:fillRect/>
            </a:stretch>
          </a:blipFill>
        </p:spPr>
        <p:txBody>
          <a:bodyPr/>
          <a:lstStyle/>
          <a:p>
            <a:endParaRPr lang="ar-EG"/>
          </a:p>
        </p:txBody>
      </p:sp>
      <p:sp>
        <p:nvSpPr>
          <p:cNvPr id="3" name="Freeform 3"/>
          <p:cNvSpPr/>
          <p:nvPr/>
        </p:nvSpPr>
        <p:spPr>
          <a:xfrm>
            <a:off x="12674680" y="5261454"/>
            <a:ext cx="12214905" cy="10428475"/>
          </a:xfrm>
          <a:custGeom>
            <a:avLst/>
            <a:gdLst/>
            <a:ahLst/>
            <a:cxnLst/>
            <a:rect l="l" t="t" r="r" b="b"/>
            <a:pathLst>
              <a:path w="12214905" h="10428475">
                <a:moveTo>
                  <a:pt x="0" y="0"/>
                </a:moveTo>
                <a:lnTo>
                  <a:pt x="12214904" y="0"/>
                </a:lnTo>
                <a:lnTo>
                  <a:pt x="12214904" y="10428475"/>
                </a:lnTo>
                <a:lnTo>
                  <a:pt x="0" y="10428475"/>
                </a:lnTo>
                <a:lnTo>
                  <a:pt x="0" y="0"/>
                </a:lnTo>
                <a:close/>
              </a:path>
            </a:pathLst>
          </a:custGeom>
          <a:blipFill>
            <a:blip r:embed="rId3"/>
            <a:stretch>
              <a:fillRect/>
            </a:stretch>
          </a:blipFill>
        </p:spPr>
        <p:txBody>
          <a:bodyPr/>
          <a:lstStyle/>
          <a:p>
            <a:endParaRPr lang="ar-EG"/>
          </a:p>
        </p:txBody>
      </p:sp>
      <p:pic>
        <p:nvPicPr>
          <p:cNvPr id="4" name="Picture 4"/>
          <p:cNvPicPr>
            <a:picLocks noChangeAspect="1"/>
          </p:cNvPicPr>
          <p:nvPr/>
        </p:nvPicPr>
        <p:blipFill>
          <a:blip r:embed="rId4"/>
          <a:stretch>
            <a:fillRect/>
          </a:stretch>
        </p:blipFill>
        <p:spPr>
          <a:xfrm>
            <a:off x="8533640" y="555230"/>
            <a:ext cx="9754360" cy="9412447"/>
          </a:xfrm>
          <a:prstGeom prst="rect">
            <a:avLst/>
          </a:prstGeom>
        </p:spPr>
      </p:pic>
      <p:grpSp>
        <p:nvGrpSpPr>
          <p:cNvPr id="5" name="Group 5"/>
          <p:cNvGrpSpPr/>
          <p:nvPr/>
        </p:nvGrpSpPr>
        <p:grpSpPr>
          <a:xfrm>
            <a:off x="273682" y="258108"/>
            <a:ext cx="4348496" cy="805886"/>
            <a:chOff x="0" y="0"/>
            <a:chExt cx="5797995" cy="1074515"/>
          </a:xfrm>
        </p:grpSpPr>
        <p:grpSp>
          <p:nvGrpSpPr>
            <p:cNvPr id="6" name="Group 6"/>
            <p:cNvGrpSpPr/>
            <p:nvPr/>
          </p:nvGrpSpPr>
          <p:grpSpPr>
            <a:xfrm>
              <a:off x="8093" y="0"/>
              <a:ext cx="923411" cy="1074515"/>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8" name="TextBox 8"/>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9" name="AutoShape 9"/>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10" name="AutoShape 10"/>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11" name="AutoShape 11"/>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12" name="Group 12"/>
            <p:cNvGrpSpPr/>
            <p:nvPr/>
          </p:nvGrpSpPr>
          <p:grpSpPr>
            <a:xfrm>
              <a:off x="212277" y="237596"/>
              <a:ext cx="515042" cy="599322"/>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14" name="TextBox 14"/>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15" name="Freeform 15"/>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6" name="TextBox 16"/>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grpSp>
        <p:nvGrpSpPr>
          <p:cNvPr id="17" name="Group 17"/>
          <p:cNvGrpSpPr/>
          <p:nvPr/>
        </p:nvGrpSpPr>
        <p:grpSpPr>
          <a:xfrm>
            <a:off x="1028700" y="7135671"/>
            <a:ext cx="2122629" cy="212262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970" b="-970"/>
              </a:stretch>
            </a:blipFill>
          </p:spPr>
          <p:txBody>
            <a:bodyPr/>
            <a:lstStyle/>
            <a:p>
              <a:endParaRPr lang="ar-EG"/>
            </a:p>
          </p:txBody>
        </p:sp>
      </p:grpSp>
      <p:sp>
        <p:nvSpPr>
          <p:cNvPr id="19" name="TextBox 19"/>
          <p:cNvSpPr txBox="1"/>
          <p:nvPr/>
        </p:nvSpPr>
        <p:spPr>
          <a:xfrm>
            <a:off x="1026485" y="2058798"/>
            <a:ext cx="5195638" cy="1250950"/>
          </a:xfrm>
          <a:prstGeom prst="rect">
            <a:avLst/>
          </a:prstGeom>
        </p:spPr>
        <p:txBody>
          <a:bodyPr lIns="0" tIns="0" rIns="0" bIns="0" rtlCol="0" anchor="t">
            <a:spAutoFit/>
          </a:bodyPr>
          <a:lstStyle/>
          <a:p>
            <a:pPr algn="l">
              <a:lnSpc>
                <a:spcPts val="9799"/>
              </a:lnSpc>
            </a:pPr>
            <a:r>
              <a:rPr lang="en-US" sz="6999">
                <a:solidFill>
                  <a:srgbClr val="3300FF"/>
                </a:solidFill>
                <a:latin typeface="Poppins"/>
                <a:ea typeface="Poppins"/>
                <a:cs typeface="Poppins"/>
                <a:sym typeface="Poppins"/>
              </a:rPr>
              <a:t>HR METRICS</a:t>
            </a:r>
          </a:p>
        </p:txBody>
      </p:sp>
      <p:sp>
        <p:nvSpPr>
          <p:cNvPr id="20" name="TextBox 20"/>
          <p:cNvSpPr txBox="1"/>
          <p:nvPr/>
        </p:nvSpPr>
        <p:spPr>
          <a:xfrm>
            <a:off x="1026485" y="4230687"/>
            <a:ext cx="7166356" cy="2693036"/>
          </a:xfrm>
          <a:prstGeom prst="rect">
            <a:avLst/>
          </a:prstGeom>
        </p:spPr>
        <p:txBody>
          <a:bodyPr lIns="0" tIns="0" rIns="0" bIns="0" rtlCol="0" anchor="t">
            <a:spAutoFit/>
          </a:bodyPr>
          <a:lstStyle/>
          <a:p>
            <a:pPr algn="l">
              <a:lnSpc>
                <a:spcPts val="4339"/>
              </a:lnSpc>
            </a:pPr>
            <a:r>
              <a:rPr lang="en-US" sz="3099">
                <a:solidFill>
                  <a:srgbClr val="07002B"/>
                </a:solidFill>
                <a:latin typeface="29LT Riwaya Informal"/>
                <a:ea typeface="29LT Riwaya Informal"/>
                <a:cs typeface="29LT Riwaya Informal"/>
                <a:sym typeface="29LT Riwaya Informal"/>
              </a:rPr>
              <a:t>we did an HR matrix and got an The Absenteeism Rate  and the results were as follows: 2% ,employee engagement rate and the results were as follows: 5.94 and Turnover Rate and the results were as follows: 32% </a:t>
            </a:r>
          </a:p>
        </p:txBody>
      </p:sp>
      <p:sp>
        <p:nvSpPr>
          <p:cNvPr id="21" name="TextBox 21"/>
          <p:cNvSpPr txBox="1"/>
          <p:nvPr/>
        </p:nvSpPr>
        <p:spPr>
          <a:xfrm>
            <a:off x="16141388" y="98250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ar-EG"/>
          </a:p>
        </p:txBody>
      </p:sp>
      <p:grpSp>
        <p:nvGrpSpPr>
          <p:cNvPr id="3" name="Group 3"/>
          <p:cNvGrpSpPr>
            <a:grpSpLocks noChangeAspect="1"/>
          </p:cNvGrpSpPr>
          <p:nvPr/>
        </p:nvGrpSpPr>
        <p:grpSpPr>
          <a:xfrm>
            <a:off x="0" y="3504252"/>
            <a:ext cx="7493469" cy="429816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ar-EG"/>
            </a:p>
          </p:txBody>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ar-EG"/>
            </a:p>
          </p:txBody>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ar-EG"/>
            </a:p>
          </p:txBody>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ar-EG"/>
            </a:p>
          </p:txBody>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328" b="-3328"/>
              </a:stretch>
            </a:blipFill>
          </p:spPr>
          <p:txBody>
            <a:bodyPr/>
            <a:lstStyle/>
            <a:p>
              <a:endParaRPr lang="ar-EG"/>
            </a:p>
          </p:txBody>
        </p:sp>
      </p:grpSp>
      <p:sp>
        <p:nvSpPr>
          <p:cNvPr id="9" name="TextBox 9"/>
          <p:cNvSpPr txBox="1"/>
          <p:nvPr/>
        </p:nvSpPr>
        <p:spPr>
          <a:xfrm>
            <a:off x="15988988" y="9672637"/>
            <a:ext cx="1270312" cy="232777"/>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09</a:t>
            </a:r>
          </a:p>
        </p:txBody>
      </p:sp>
      <p:sp>
        <p:nvSpPr>
          <p:cNvPr id="10" name="TextBox 10"/>
          <p:cNvSpPr txBox="1"/>
          <p:nvPr/>
        </p:nvSpPr>
        <p:spPr>
          <a:xfrm>
            <a:off x="1028700" y="1220611"/>
            <a:ext cx="16230600" cy="1301750"/>
          </a:xfrm>
          <a:prstGeom prst="rect">
            <a:avLst/>
          </a:prstGeom>
        </p:spPr>
        <p:txBody>
          <a:bodyPr lIns="0" tIns="0" rIns="0" bIns="0" rtlCol="0" anchor="t">
            <a:spAutoFit/>
          </a:bodyPr>
          <a:lstStyle/>
          <a:p>
            <a:pPr algn="l">
              <a:lnSpc>
                <a:spcPts val="5050"/>
              </a:lnSpc>
            </a:pPr>
            <a:r>
              <a:rPr lang="en-US" sz="5000" b="1" spc="-270">
                <a:solidFill>
                  <a:srgbClr val="0721B3"/>
                </a:solidFill>
                <a:latin typeface="Montserrat Bold"/>
                <a:ea typeface="Montserrat Bold"/>
                <a:cs typeface="Montserrat Bold"/>
                <a:sym typeface="Montserrat Bold"/>
              </a:rPr>
              <a:t>After analyzing the situation, we found that the root of the problem was:</a:t>
            </a:r>
          </a:p>
        </p:txBody>
      </p:sp>
      <p:sp>
        <p:nvSpPr>
          <p:cNvPr id="11" name="TextBox 11"/>
          <p:cNvSpPr txBox="1"/>
          <p:nvPr/>
        </p:nvSpPr>
        <p:spPr>
          <a:xfrm>
            <a:off x="7493469" y="2481799"/>
            <a:ext cx="10031538" cy="7595798"/>
          </a:xfrm>
          <a:prstGeom prst="rect">
            <a:avLst/>
          </a:prstGeom>
        </p:spPr>
        <p:txBody>
          <a:bodyPr lIns="0" tIns="0" rIns="0" bIns="0" rtlCol="0" anchor="t">
            <a:spAutoFit/>
          </a:bodyPr>
          <a:lstStyle/>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Manager's behavior not as expected.</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Lack of professional development.</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Lack of promotions.</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Salary not commensurate with job.</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Salary below market standards.</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Lack of incentives.</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Sense of alienation.</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Not feeling part of the organization.</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No work-life balance concept.</a:t>
            </a:r>
          </a:p>
          <a:p>
            <a:pPr marL="680689" lvl="1" indent="-340344" algn="l">
              <a:lnSpc>
                <a:spcPts val="5548"/>
              </a:lnSpc>
              <a:buFont typeface="Arial"/>
              <a:buChar char="•"/>
            </a:pPr>
            <a:r>
              <a:rPr lang="en-US" sz="3152" dirty="0">
                <a:solidFill>
                  <a:srgbClr val="2900C8"/>
                </a:solidFill>
                <a:latin typeface="29LT Riwaya Informal"/>
                <a:ea typeface="29LT Riwaya Informal"/>
                <a:cs typeface="29LT Riwaya Informal"/>
                <a:sym typeface="29LT Riwaya Informal"/>
              </a:rPr>
              <a:t>Racism in various forms across departments.</a:t>
            </a:r>
          </a:p>
          <a:p>
            <a:pPr algn="l">
              <a:lnSpc>
                <a:spcPts val="5548"/>
              </a:lnSpc>
            </a:pPr>
            <a:endParaRPr lang="en-US" sz="3152" dirty="0">
              <a:solidFill>
                <a:srgbClr val="2900C8"/>
              </a:solidFill>
              <a:latin typeface="29LT Riwaya Informal"/>
              <a:ea typeface="29LT Riwaya Informal"/>
              <a:cs typeface="29LT Riwaya Informal"/>
              <a:sym typeface="29LT Riwaya Informal"/>
            </a:endParaRPr>
          </a:p>
        </p:txBody>
      </p:sp>
      <p:grpSp>
        <p:nvGrpSpPr>
          <p:cNvPr id="12" name="Group 12"/>
          <p:cNvGrpSpPr/>
          <p:nvPr/>
        </p:nvGrpSpPr>
        <p:grpSpPr>
          <a:xfrm rot="-10800000">
            <a:off x="71545" y="2775521"/>
            <a:ext cx="1914309" cy="19143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35000"/>
                  </a:srgbClr>
                </a:gs>
                <a:gs pos="100000">
                  <a:srgbClr val="5CE1E6">
                    <a:alpha val="35000"/>
                  </a:srgbClr>
                </a:gs>
              </a:gsLst>
              <a:lin ang="0"/>
            </a:gradFill>
          </p:spPr>
          <p:txBody>
            <a:bodyPr/>
            <a:lstStyle/>
            <a:p>
              <a:endParaRPr lang="ar-EG"/>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417555" y="4691196"/>
            <a:ext cx="12214905" cy="10428475"/>
          </a:xfrm>
          <a:custGeom>
            <a:avLst/>
            <a:gdLst/>
            <a:ahLst/>
            <a:cxnLst/>
            <a:rect l="l" t="t" r="r" b="b"/>
            <a:pathLst>
              <a:path w="12214905" h="10428475">
                <a:moveTo>
                  <a:pt x="0" y="0"/>
                </a:moveTo>
                <a:lnTo>
                  <a:pt x="12214904" y="0"/>
                </a:lnTo>
                <a:lnTo>
                  <a:pt x="12214904" y="10428474"/>
                </a:lnTo>
                <a:lnTo>
                  <a:pt x="0" y="10428474"/>
                </a:lnTo>
                <a:lnTo>
                  <a:pt x="0" y="0"/>
                </a:lnTo>
                <a:close/>
              </a:path>
            </a:pathLst>
          </a:custGeom>
          <a:blipFill>
            <a:blip r:embed="rId4"/>
            <a:stretch>
              <a:fillRect/>
            </a:stretch>
          </a:blipFill>
        </p:spPr>
        <p:txBody>
          <a:bodyPr/>
          <a:lstStyle/>
          <a:p>
            <a:endParaRPr lang="ar-EG"/>
          </a:p>
        </p:txBody>
      </p:sp>
      <p:sp>
        <p:nvSpPr>
          <p:cNvPr id="16" name="TextBox 16"/>
          <p:cNvSpPr txBox="1"/>
          <p:nvPr/>
        </p:nvSpPr>
        <p:spPr>
          <a:xfrm>
            <a:off x="15988988" y="9672637"/>
            <a:ext cx="1270312" cy="232796"/>
          </a:xfrm>
          <a:prstGeom prst="rect">
            <a:avLst/>
          </a:prstGeom>
        </p:spPr>
        <p:txBody>
          <a:bodyPr lIns="0" tIns="0" rIns="0" bIns="0" rtlCol="0" anchor="t">
            <a:spAutoFit/>
          </a:bodyPr>
          <a:lstStyle/>
          <a:p>
            <a:pPr algn="l">
              <a:lnSpc>
                <a:spcPts val="1770"/>
              </a:lnSpc>
            </a:pPr>
            <a:r>
              <a:rPr lang="en-US" sz="1752">
                <a:solidFill>
                  <a:srgbClr val="FFFFFF"/>
                </a:solidFill>
                <a:latin typeface="Montserrat"/>
                <a:ea typeface="Montserrat"/>
                <a:cs typeface="Montserrat"/>
                <a:sym typeface="Montserrat"/>
              </a:rPr>
              <a:t>PAGE 08</a:t>
            </a:r>
          </a:p>
        </p:txBody>
      </p:sp>
      <p:grpSp>
        <p:nvGrpSpPr>
          <p:cNvPr id="17" name="Group 17"/>
          <p:cNvGrpSpPr/>
          <p:nvPr/>
        </p:nvGrpSpPr>
        <p:grpSpPr>
          <a:xfrm>
            <a:off x="273682" y="258108"/>
            <a:ext cx="4348496" cy="805886"/>
            <a:chOff x="0" y="0"/>
            <a:chExt cx="5797995" cy="1074515"/>
          </a:xfrm>
        </p:grpSpPr>
        <p:grpSp>
          <p:nvGrpSpPr>
            <p:cNvPr id="18" name="Group 18"/>
            <p:cNvGrpSpPr/>
            <p:nvPr/>
          </p:nvGrpSpPr>
          <p:grpSpPr>
            <a:xfrm>
              <a:off x="8093" y="0"/>
              <a:ext cx="923411" cy="1074515"/>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8C52FF">
                      <a:alpha val="100000"/>
                    </a:srgbClr>
                  </a:gs>
                  <a:gs pos="100000">
                    <a:srgbClr val="5CE1E6">
                      <a:alpha val="100000"/>
                    </a:srgbClr>
                  </a:gs>
                </a:gsLst>
                <a:lin ang="0"/>
              </a:gradFill>
            </p:spPr>
            <p:txBody>
              <a:bodyPr/>
              <a:lstStyle/>
              <a:p>
                <a:endParaRPr lang="ar-EG"/>
              </a:p>
            </p:txBody>
          </p:sp>
          <p:sp>
            <p:nvSpPr>
              <p:cNvPr id="20" name="TextBox 20"/>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1" name="AutoShape 21"/>
            <p:cNvSpPr/>
            <p:nvPr/>
          </p:nvSpPr>
          <p:spPr>
            <a:xfrm>
              <a:off x="215347" y="148045"/>
              <a:ext cx="716158" cy="389213"/>
            </a:xfrm>
            <a:prstGeom prst="line">
              <a:avLst/>
            </a:prstGeom>
            <a:ln w="31606" cap="flat">
              <a:solidFill>
                <a:srgbClr val="FFFFFF"/>
              </a:solidFill>
              <a:prstDash val="solid"/>
              <a:headEnd type="none" w="sm" len="sm"/>
              <a:tailEnd type="none" w="sm" len="sm"/>
            </a:ln>
          </p:spPr>
          <p:txBody>
            <a:bodyPr/>
            <a:lstStyle/>
            <a:p>
              <a:endParaRPr lang="ar-EG"/>
            </a:p>
          </p:txBody>
        </p:sp>
        <p:sp>
          <p:nvSpPr>
            <p:cNvPr id="22" name="AutoShape 22"/>
            <p:cNvSpPr/>
            <p:nvPr/>
          </p:nvSpPr>
          <p:spPr>
            <a:xfrm>
              <a:off x="8093" y="537257"/>
              <a:ext cx="684078" cy="407877"/>
            </a:xfrm>
            <a:prstGeom prst="line">
              <a:avLst/>
            </a:prstGeom>
            <a:ln w="31606" cap="flat">
              <a:solidFill>
                <a:srgbClr val="FFFFFF"/>
              </a:solidFill>
              <a:prstDash val="solid"/>
              <a:headEnd type="none" w="sm" len="sm"/>
              <a:tailEnd type="none" w="sm" len="sm"/>
            </a:ln>
          </p:spPr>
          <p:txBody>
            <a:bodyPr/>
            <a:lstStyle/>
            <a:p>
              <a:endParaRPr lang="ar-EG"/>
            </a:p>
          </p:txBody>
        </p:sp>
        <p:sp>
          <p:nvSpPr>
            <p:cNvPr id="23" name="AutoShape 23"/>
            <p:cNvSpPr/>
            <p:nvPr/>
          </p:nvSpPr>
          <p:spPr>
            <a:xfrm>
              <a:off x="8093" y="284486"/>
              <a:ext cx="918113" cy="524483"/>
            </a:xfrm>
            <a:prstGeom prst="line">
              <a:avLst/>
            </a:prstGeom>
            <a:ln w="31606" cap="flat">
              <a:solidFill>
                <a:srgbClr val="FFFFFF"/>
              </a:solidFill>
              <a:prstDash val="solid"/>
              <a:headEnd type="none" w="sm" len="sm"/>
              <a:tailEnd type="none" w="sm" len="sm"/>
            </a:ln>
          </p:spPr>
          <p:txBody>
            <a:bodyPr/>
            <a:lstStyle/>
            <a:p>
              <a:endParaRPr lang="ar-EG"/>
            </a:p>
          </p:txBody>
        </p:sp>
        <p:grpSp>
          <p:nvGrpSpPr>
            <p:cNvPr id="24" name="Group 24"/>
            <p:cNvGrpSpPr/>
            <p:nvPr/>
          </p:nvGrpSpPr>
          <p:grpSpPr>
            <a:xfrm>
              <a:off x="212277" y="237596"/>
              <a:ext cx="515042" cy="599322"/>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txBody>
              <a:bodyPr/>
              <a:lstStyle/>
              <a:p>
                <a:endParaRPr lang="ar-EG"/>
              </a:p>
            </p:txBody>
          </p:sp>
          <p:sp>
            <p:nvSpPr>
              <p:cNvPr id="26" name="TextBox 26"/>
              <p:cNvSpPr txBox="1"/>
              <p:nvPr/>
            </p:nvSpPr>
            <p:spPr>
              <a:xfrm>
                <a:off x="0" y="120650"/>
                <a:ext cx="698500" cy="552450"/>
              </a:xfrm>
              <a:prstGeom prst="rect">
                <a:avLst/>
              </a:prstGeom>
            </p:spPr>
            <p:txBody>
              <a:bodyPr lIns="50800" tIns="50800" rIns="50800" bIns="50800" rtlCol="0" anchor="ctr"/>
              <a:lstStyle/>
              <a:p>
                <a:pPr algn="ctr">
                  <a:lnSpc>
                    <a:spcPts val="1259"/>
                  </a:lnSpc>
                  <a:spcBef>
                    <a:spcPct val="0"/>
                  </a:spcBef>
                </a:pPr>
                <a:endParaRPr/>
              </a:p>
            </p:txBody>
          </p:sp>
        </p:grpSp>
        <p:sp>
          <p:nvSpPr>
            <p:cNvPr id="27" name="Freeform 27"/>
            <p:cNvSpPr/>
            <p:nvPr/>
          </p:nvSpPr>
          <p:spPr>
            <a:xfrm>
              <a:off x="238966" y="306425"/>
              <a:ext cx="461665" cy="461665"/>
            </a:xfrm>
            <a:custGeom>
              <a:avLst/>
              <a:gdLst/>
              <a:ahLst/>
              <a:cxnLst/>
              <a:rect l="l" t="t" r="r" b="b"/>
              <a:pathLst>
                <a:path w="461665" h="461665">
                  <a:moveTo>
                    <a:pt x="0" y="0"/>
                  </a:moveTo>
                  <a:lnTo>
                    <a:pt x="461665" y="0"/>
                  </a:lnTo>
                  <a:lnTo>
                    <a:pt x="461665" y="461665"/>
                  </a:lnTo>
                  <a:lnTo>
                    <a:pt x="0" y="461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28" name="TextBox 28"/>
            <p:cNvSpPr txBox="1"/>
            <p:nvPr/>
          </p:nvSpPr>
          <p:spPr>
            <a:xfrm>
              <a:off x="1240885" y="217811"/>
              <a:ext cx="4557110" cy="606841"/>
            </a:xfrm>
            <a:prstGeom prst="rect">
              <a:avLst/>
            </a:prstGeom>
          </p:spPr>
          <p:txBody>
            <a:bodyPr lIns="0" tIns="0" rIns="0" bIns="0" rtlCol="0" anchor="t">
              <a:spAutoFit/>
            </a:bodyPr>
            <a:lstStyle/>
            <a:p>
              <a:pPr algn="l">
                <a:lnSpc>
                  <a:spcPts val="3800"/>
                </a:lnSpc>
                <a:spcBef>
                  <a:spcPct val="0"/>
                </a:spcBef>
              </a:pPr>
              <a:r>
                <a:rPr lang="en-US" sz="2714" b="1">
                  <a:solidFill>
                    <a:srgbClr val="07002B"/>
                  </a:solidFill>
                  <a:latin typeface="Neue Machina Ultra-Bold"/>
                  <a:ea typeface="Neue Machina Ultra-Bold"/>
                  <a:cs typeface="Neue Machina Ultra-Bold"/>
                  <a:sym typeface="Neue Machina Ultra-Bold"/>
                </a:rPr>
                <a:t>Tech Nova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0426-1204-35.6324492">
            <a:hlinkClick r:id="" action="ppaction://media"/>
            <a:extLst>
              <a:ext uri="{FF2B5EF4-FFF2-40B4-BE49-F238E27FC236}">
                <a16:creationId xmlns:a16="http://schemas.microsoft.com/office/drawing/2014/main" id="{B6FCF3DC-C1DB-2FA3-66CA-CB1BCC7055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427" y="1"/>
            <a:ext cx="18364427" cy="10337400"/>
          </a:xfrm>
          <a:prstGeom prst="rect">
            <a:avLst/>
          </a:prstGeom>
        </p:spPr>
      </p:pic>
    </p:spTree>
    <p:extLst>
      <p:ext uri="{BB962C8B-B14F-4D97-AF65-F5344CB8AC3E}">
        <p14:creationId xmlns:p14="http://schemas.microsoft.com/office/powerpoint/2010/main" val="39416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665</Words>
  <Application>Microsoft Office PowerPoint</Application>
  <PresentationFormat>Custom</PresentationFormat>
  <Paragraphs>150</Paragraphs>
  <Slides>15</Slides>
  <Notes>0</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vt:i4>
      </vt:variant>
    </vt:vector>
  </HeadingPairs>
  <TitlesOfParts>
    <vt:vector size="33" baseType="lpstr">
      <vt:lpstr>Anton</vt:lpstr>
      <vt:lpstr>Poppins Bold</vt:lpstr>
      <vt:lpstr>Oswald</vt:lpstr>
      <vt:lpstr>Calibri</vt:lpstr>
      <vt:lpstr>Neue Machina Ultra-Bold</vt:lpstr>
      <vt:lpstr>29LT Riwaya Informal</vt:lpstr>
      <vt:lpstr>Montserrat</vt:lpstr>
      <vt:lpstr>Poppins</vt:lpstr>
      <vt:lpstr>Chakra Petch Bold</vt:lpstr>
      <vt:lpstr>Montserrat Semi-Bold</vt:lpstr>
      <vt:lpstr>Montserrat Bold</vt:lpstr>
      <vt:lpstr>Public Sans</vt:lpstr>
      <vt:lpstr>XM Vahid</vt:lpstr>
      <vt:lpstr>Arial</vt:lpstr>
      <vt:lpstr>Poppins Semi-Bold</vt:lpstr>
      <vt:lpstr>Now Bold</vt:lpstr>
      <vt:lpstr>Public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Grain Gradient Modern Simple Aesthetic Elegant Geometric Business Project Presentation</dc:title>
  <cp:lastModifiedBy>R A W A N A Y A</cp:lastModifiedBy>
  <cp:revision>1</cp:revision>
  <dcterms:created xsi:type="dcterms:W3CDTF">2006-08-16T00:00:00Z</dcterms:created>
  <dcterms:modified xsi:type="dcterms:W3CDTF">2025-04-27T19:24:54Z</dcterms:modified>
  <dc:identifier>DAGlMXJnaxc</dc:identifier>
</cp:coreProperties>
</file>